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9" r:id="rId3"/>
    <p:sldId id="261" r:id="rId4"/>
    <p:sldId id="263" r:id="rId5"/>
    <p:sldId id="264" r:id="rId6"/>
    <p:sldId id="265" r:id="rId7"/>
    <p:sldId id="266" r:id="rId8"/>
    <p:sldId id="267" r:id="rId9"/>
    <p:sldId id="268" r:id="rId10"/>
    <p:sldId id="269" r:id="rId11"/>
    <p:sldId id="270" r:id="rId12"/>
    <p:sldId id="271" r:id="rId13"/>
    <p:sldId id="272" r:id="rId14"/>
    <p:sldId id="273" r:id="rId15"/>
    <p:sldId id="274" r:id="rId16"/>
    <p:sldId id="276" r:id="rId17"/>
    <p:sldId id="275" r:id="rId18"/>
    <p:sldId id="277" r:id="rId19"/>
    <p:sldId id="278" r:id="rId20"/>
    <p:sldId id="279" r:id="rId21"/>
    <p:sldId id="25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719" autoAdjust="0"/>
    <p:restoredTop sz="72667" autoAdjust="0"/>
  </p:normalViewPr>
  <p:slideViewPr>
    <p:cSldViewPr>
      <p:cViewPr>
        <p:scale>
          <a:sx n="100" d="100"/>
          <a:sy n="100" d="100"/>
        </p:scale>
        <p:origin x="-252" y="9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77EAC5-74E6-40D8-BE55-FCFF5656C675}" type="doc">
      <dgm:prSet loTypeId="urn:microsoft.com/office/officeart/2005/8/layout/pyramid2" loCatId="pyramid" qsTypeId="urn:microsoft.com/office/officeart/2005/8/quickstyle/3d2" qsCatId="3D" csTypeId="urn:microsoft.com/office/officeart/2005/8/colors/accent1_4" csCatId="accent1" phldr="1"/>
      <dgm:spPr/>
    </dgm:pt>
    <dgm:pt modelId="{3FA302CE-604E-4B9E-BACE-E04ADBDF337C}">
      <dgm:prSet phldrT="[Text]" custT="1"/>
      <dgm:spPr/>
      <dgm:t>
        <a:bodyPr/>
        <a:lstStyle/>
        <a:p>
          <a:pPr algn="l"/>
          <a:r>
            <a:rPr lang="en-US" sz="2000" dirty="0" smtClean="0">
              <a:latin typeface="Berlin Sans FB" pitchFamily="34" charset="0"/>
            </a:rPr>
            <a:t>Carlos </a:t>
          </a:r>
          <a:r>
            <a:rPr lang="en-US" sz="2000" dirty="0" err="1" smtClean="0">
              <a:latin typeface="Berlin Sans FB" pitchFamily="34" charset="0"/>
            </a:rPr>
            <a:t>Rivero</a:t>
          </a:r>
          <a:r>
            <a:rPr lang="en-US" sz="2000" dirty="0" smtClean="0">
              <a:latin typeface="Berlin Sans FB" pitchFamily="34" charset="0"/>
            </a:rPr>
            <a:t> and Southeast Fisheries Science Center </a:t>
          </a:r>
          <a:br>
            <a:rPr lang="en-US" sz="2000" dirty="0" smtClean="0">
              <a:latin typeface="Berlin Sans FB" pitchFamily="34" charset="0"/>
            </a:rPr>
          </a:br>
          <a:r>
            <a:rPr lang="en-US" sz="2000" dirty="0" smtClean="0">
              <a:latin typeface="Berlin Sans FB" pitchFamily="34" charset="0"/>
            </a:rPr>
            <a:t/>
          </a:r>
          <a:br>
            <a:rPr lang="en-US" sz="2000" dirty="0" smtClean="0">
              <a:latin typeface="Berlin Sans FB" pitchFamily="34" charset="0"/>
            </a:rPr>
          </a:br>
          <a:r>
            <a:rPr lang="en-US" sz="2000" dirty="0" smtClean="0">
              <a:latin typeface="Berlin Sans FB" pitchFamily="34" charset="0"/>
            </a:rPr>
            <a:t>Cooperating Agencies  &amp; Individuals</a:t>
          </a:r>
          <a:br>
            <a:rPr lang="en-US" sz="2000" dirty="0" smtClean="0">
              <a:latin typeface="Berlin Sans FB" pitchFamily="34" charset="0"/>
            </a:rPr>
          </a:br>
          <a:r>
            <a:rPr lang="en-US" sz="2000" dirty="0" smtClean="0">
              <a:latin typeface="Berlin Sans FB" pitchFamily="34" charset="0"/>
            </a:rPr>
            <a:t/>
          </a:r>
          <a:br>
            <a:rPr lang="en-US" sz="2000" dirty="0" smtClean="0">
              <a:latin typeface="Berlin Sans FB" pitchFamily="34" charset="0"/>
            </a:rPr>
          </a:br>
          <a:r>
            <a:rPr lang="en-US" sz="2000" dirty="0" smtClean="0">
              <a:latin typeface="Berlin Sans FB" pitchFamily="34" charset="0"/>
            </a:rPr>
            <a:t>NOAA  Office of Education  </a:t>
          </a:r>
          <a:endParaRPr lang="en-US" sz="2000" dirty="0">
            <a:latin typeface="Berlin Sans FB" pitchFamily="34" charset="0"/>
          </a:endParaRPr>
        </a:p>
      </dgm:t>
    </dgm:pt>
    <dgm:pt modelId="{F52D5509-CBA2-4807-AEEA-9D4DFFEF937D}" type="parTrans" cxnId="{18EDE14D-3745-4CAB-9DB1-E078F2EDE7BF}">
      <dgm:prSet/>
      <dgm:spPr/>
      <dgm:t>
        <a:bodyPr/>
        <a:lstStyle/>
        <a:p>
          <a:endParaRPr lang="en-US"/>
        </a:p>
      </dgm:t>
    </dgm:pt>
    <dgm:pt modelId="{3E5BD5B8-98CD-4939-9FBF-38E315AE335E}" type="sibTrans" cxnId="{18EDE14D-3745-4CAB-9DB1-E078F2EDE7BF}">
      <dgm:prSet/>
      <dgm:spPr/>
      <dgm:t>
        <a:bodyPr/>
        <a:lstStyle/>
        <a:p>
          <a:endParaRPr lang="en-US"/>
        </a:p>
      </dgm:t>
    </dgm:pt>
    <dgm:pt modelId="{EE6B662C-236D-478F-9972-54FA04DC6BE9}" type="pres">
      <dgm:prSet presAssocID="{4D77EAC5-74E6-40D8-BE55-FCFF5656C675}" presName="compositeShape" presStyleCnt="0">
        <dgm:presLayoutVars>
          <dgm:dir/>
          <dgm:resizeHandles/>
        </dgm:presLayoutVars>
      </dgm:prSet>
      <dgm:spPr/>
    </dgm:pt>
    <dgm:pt modelId="{4BA332AB-E029-41A3-9FA8-163633A9B107}" type="pres">
      <dgm:prSet presAssocID="{4D77EAC5-74E6-40D8-BE55-FCFF5656C675}" presName="pyramid" presStyleLbl="node1" presStyleIdx="0" presStyleCnt="1"/>
      <dgm:spPr/>
    </dgm:pt>
    <dgm:pt modelId="{DDDEA29B-2236-44D1-BB06-2460E0DB6997}" type="pres">
      <dgm:prSet presAssocID="{4D77EAC5-74E6-40D8-BE55-FCFF5656C675}" presName="theList" presStyleCnt="0"/>
      <dgm:spPr/>
    </dgm:pt>
    <dgm:pt modelId="{83D04E95-680F-4993-A020-F8C561C18F6E}" type="pres">
      <dgm:prSet presAssocID="{3FA302CE-604E-4B9E-BACE-E04ADBDF337C}" presName="aNode" presStyleLbl="fgAcc1" presStyleIdx="0" presStyleCnt="1" custScaleX="254028">
        <dgm:presLayoutVars>
          <dgm:bulletEnabled val="1"/>
        </dgm:presLayoutVars>
      </dgm:prSet>
      <dgm:spPr/>
      <dgm:t>
        <a:bodyPr/>
        <a:lstStyle/>
        <a:p>
          <a:endParaRPr lang="en-US"/>
        </a:p>
      </dgm:t>
    </dgm:pt>
    <dgm:pt modelId="{E41E2C22-283B-461B-8BA3-6D6DC7F682F1}" type="pres">
      <dgm:prSet presAssocID="{3FA302CE-604E-4B9E-BACE-E04ADBDF337C}" presName="aSpace" presStyleCnt="0"/>
      <dgm:spPr/>
    </dgm:pt>
  </dgm:ptLst>
  <dgm:cxnLst>
    <dgm:cxn modelId="{E7158A18-3BDA-4A9A-B3DD-7EACE54B768A}" type="presOf" srcId="{3FA302CE-604E-4B9E-BACE-E04ADBDF337C}" destId="{83D04E95-680F-4993-A020-F8C561C18F6E}" srcOrd="0" destOrd="0" presId="urn:microsoft.com/office/officeart/2005/8/layout/pyramid2"/>
    <dgm:cxn modelId="{943BF9A3-4D60-4C49-95C8-B20700E6BF3C}" type="presOf" srcId="{4D77EAC5-74E6-40D8-BE55-FCFF5656C675}" destId="{EE6B662C-236D-478F-9972-54FA04DC6BE9}" srcOrd="0" destOrd="0" presId="urn:microsoft.com/office/officeart/2005/8/layout/pyramid2"/>
    <dgm:cxn modelId="{18EDE14D-3745-4CAB-9DB1-E078F2EDE7BF}" srcId="{4D77EAC5-74E6-40D8-BE55-FCFF5656C675}" destId="{3FA302CE-604E-4B9E-BACE-E04ADBDF337C}" srcOrd="0" destOrd="0" parTransId="{F52D5509-CBA2-4807-AEEA-9D4DFFEF937D}" sibTransId="{3E5BD5B8-98CD-4939-9FBF-38E315AE335E}"/>
    <dgm:cxn modelId="{290B40BE-092A-4324-B396-F4FDE4ACA56E}" type="presParOf" srcId="{EE6B662C-236D-478F-9972-54FA04DC6BE9}" destId="{4BA332AB-E029-41A3-9FA8-163633A9B107}" srcOrd="0" destOrd="0" presId="urn:microsoft.com/office/officeart/2005/8/layout/pyramid2"/>
    <dgm:cxn modelId="{0E2867D8-C43A-4BA6-92A0-ECC5381CBDA2}" type="presParOf" srcId="{EE6B662C-236D-478F-9972-54FA04DC6BE9}" destId="{DDDEA29B-2236-44D1-BB06-2460E0DB6997}" srcOrd="1" destOrd="0" presId="urn:microsoft.com/office/officeart/2005/8/layout/pyramid2"/>
    <dgm:cxn modelId="{437F84C1-FAB5-4B53-B6E6-7213EA8B2246}" type="presParOf" srcId="{DDDEA29B-2236-44D1-BB06-2460E0DB6997}" destId="{83D04E95-680F-4993-A020-F8C561C18F6E}" srcOrd="0" destOrd="0" presId="urn:microsoft.com/office/officeart/2005/8/layout/pyramid2"/>
    <dgm:cxn modelId="{6EDC309B-7C9D-4489-8BB5-197E8CF779FF}" type="presParOf" srcId="{DDDEA29B-2236-44D1-BB06-2460E0DB6997}" destId="{E41E2C22-283B-461B-8BA3-6D6DC7F682F1}" srcOrd="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A332AB-E029-41A3-9FA8-163633A9B107}">
      <dsp:nvSpPr>
        <dsp:cNvPr id="0" name=""/>
        <dsp:cNvSpPr/>
      </dsp:nvSpPr>
      <dsp:spPr>
        <a:xfrm>
          <a:off x="380880" y="0"/>
          <a:ext cx="4525963" cy="4525963"/>
        </a:xfrm>
        <a:prstGeom prst="triangle">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3D04E95-680F-4993-A020-F8C561C18F6E}">
      <dsp:nvSpPr>
        <dsp:cNvPr id="0" name=""/>
        <dsp:cNvSpPr/>
      </dsp:nvSpPr>
      <dsp:spPr>
        <a:xfrm>
          <a:off x="378205" y="453038"/>
          <a:ext cx="7473188" cy="3217676"/>
        </a:xfrm>
        <a:prstGeom prst="round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Carlos </a:t>
          </a:r>
          <a:r>
            <a:rPr lang="en-US" sz="2000" kern="1200" dirty="0" err="1" smtClean="0"/>
            <a:t>Rivero</a:t>
          </a:r>
          <a:r>
            <a:rPr lang="en-US" sz="2000" kern="1200" dirty="0" smtClean="0"/>
            <a:t> and Southeast Fisheries Science Center </a:t>
          </a:r>
          <a:r>
            <a:rPr lang="en-US" sz="2000" kern="1200" dirty="0" smtClean="0"/>
            <a:t/>
          </a:r>
          <a:br>
            <a:rPr lang="en-US" sz="2000" kern="1200" dirty="0" smtClean="0"/>
          </a:br>
          <a:r>
            <a:rPr lang="en-US" sz="2000" kern="1200" dirty="0" smtClean="0"/>
            <a:t/>
          </a:r>
          <a:br>
            <a:rPr lang="en-US" sz="2000" kern="1200" dirty="0" smtClean="0"/>
          </a:br>
          <a:r>
            <a:rPr lang="en-US" sz="2000" kern="1200" dirty="0" smtClean="0"/>
            <a:t>Cooperating Agencies  &amp; Individuals</a:t>
          </a:r>
          <a:br>
            <a:rPr lang="en-US" sz="2000" kern="1200" dirty="0" smtClean="0"/>
          </a:br>
          <a:r>
            <a:rPr lang="en-US" sz="2000" kern="1200" dirty="0" smtClean="0"/>
            <a:t/>
          </a:r>
          <a:br>
            <a:rPr lang="en-US" sz="2000" kern="1200" dirty="0" smtClean="0"/>
          </a:br>
          <a:r>
            <a:rPr lang="en-US" sz="2000" kern="1200" dirty="0" smtClean="0"/>
            <a:t>NOAA  Office of Education  </a:t>
          </a:r>
          <a:endParaRPr lang="en-US" sz="2000" kern="1200" dirty="0"/>
        </a:p>
      </dsp:txBody>
      <dsp:txXfrm>
        <a:off x="378205" y="453038"/>
        <a:ext cx="7473188" cy="321767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E0572-FCED-45D6-98E3-571E3A110C39}" type="datetimeFigureOut">
              <a:rPr lang="en-US" smtClean="0"/>
              <a:pPr/>
              <a:t>8/3/2010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3E0CFB-E2C1-4794-B8BE-1E605EA3F6D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effectLst>
                  <a:outerShdw blurRad="38100" dist="38100" dir="2700000" algn="tl">
                    <a:srgbClr val="000000">
                      <a:alpha val="43137"/>
                    </a:srgbClr>
                  </a:outerShdw>
                </a:effectLst>
              </a:rPr>
              <a:t>Spatial Assessment of the Gulf of Mexico &amp; Coral Reef Fisheries with an Emphasis on the 2010 Deepwater Horizon Oil Spill </a:t>
            </a:r>
          </a:p>
          <a:p>
            <a:endParaRPr lang="en-US" sz="1200" dirty="0" smtClean="0">
              <a:effectLst>
                <a:outerShdw blurRad="38100" dist="38100" dir="2700000" algn="tl">
                  <a:srgbClr val="000000">
                    <a:alpha val="43137"/>
                  </a:srgbClr>
                </a:outerShdw>
              </a:effectLst>
            </a:endParaRPr>
          </a:p>
          <a:p>
            <a:r>
              <a:rPr lang="en-US" sz="1200" dirty="0" smtClean="0">
                <a:effectLst>
                  <a:outerShdw blurRad="38100" dist="38100" dir="2700000" algn="tl">
                    <a:srgbClr val="000000">
                      <a:alpha val="43137"/>
                    </a:srgbClr>
                  </a:outerShdw>
                </a:effectLst>
              </a:rPr>
              <a:t>Good</a:t>
            </a:r>
            <a:r>
              <a:rPr lang="en-US" sz="1200" baseline="0" dirty="0" smtClean="0">
                <a:effectLst>
                  <a:outerShdw blurRad="38100" dist="38100" dir="2700000" algn="tl">
                    <a:srgbClr val="000000">
                      <a:alpha val="43137"/>
                    </a:srgbClr>
                  </a:outerShdw>
                </a:effectLst>
              </a:rPr>
              <a:t> Morning my name is Patrina Bly.  I am a soon to be senior at Elizabeth City State University located in Elizabeth City, NC, </a:t>
            </a:r>
            <a:r>
              <a:rPr lang="en-US" sz="1200" i="1" baseline="0" dirty="0" smtClean="0">
                <a:effectLst>
                  <a:outerShdw blurRad="38100" dist="38100" dir="2700000" algn="tl">
                    <a:srgbClr val="000000">
                      <a:alpha val="43137"/>
                    </a:srgbClr>
                  </a:outerShdw>
                </a:effectLst>
              </a:rPr>
              <a:t>“not Hampton as stated in your programs”   </a:t>
            </a:r>
            <a:r>
              <a:rPr lang="en-US" sz="1200" i="0" baseline="0" dirty="0" smtClean="0">
                <a:effectLst>
                  <a:outerShdw blurRad="38100" dist="38100" dir="2700000" algn="tl">
                    <a:srgbClr val="000000">
                      <a:alpha val="43137"/>
                    </a:srgbClr>
                  </a:outerShdw>
                </a:effectLst>
              </a:rPr>
              <a:t>and during the summer I had the privileged to work with the NMFS Southeast Fishery Science Center located in Miami, Florida, where I was provided with the opportunity to do some work as it pertains to the current situation unfolding in the Gulf of Mexico.</a:t>
            </a:r>
            <a:endParaRPr lang="en-US" i="1" dirty="0"/>
          </a:p>
        </p:txBody>
      </p:sp>
      <p:sp>
        <p:nvSpPr>
          <p:cNvPr id="4" name="Slide Number Placeholder 3"/>
          <p:cNvSpPr>
            <a:spLocks noGrp="1"/>
          </p:cNvSpPr>
          <p:nvPr>
            <p:ph type="sldNum" sz="quarter" idx="10"/>
          </p:nvPr>
        </p:nvSpPr>
        <p:spPr/>
        <p:txBody>
          <a:bodyPr/>
          <a:lstStyle/>
          <a:p>
            <a:fld id="{C73E0CFB-E2C1-4794-B8BE-1E605EA3F6D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would</a:t>
            </a:r>
            <a:r>
              <a:rPr lang="en-US" baseline="0" dirty="0" smtClean="0"/>
              <a:t> like to acknowledge the SEFSC for my summer experience as we as cooperating agencies and individual.  I would also like to think NOAA’s office of Education, my NOAA EPP Family, Sarah, </a:t>
            </a:r>
            <a:r>
              <a:rPr lang="en-US" baseline="0" dirty="0" err="1" smtClean="0"/>
              <a:t>Debie</a:t>
            </a:r>
            <a:r>
              <a:rPr lang="en-US" baseline="0" dirty="0" smtClean="0"/>
              <a:t>, </a:t>
            </a:r>
            <a:r>
              <a:rPr lang="en-US" baseline="0" dirty="0" err="1" smtClean="0"/>
              <a:t>Jamaris</a:t>
            </a:r>
            <a:r>
              <a:rPr lang="en-US" baseline="0" dirty="0" smtClean="0"/>
              <a:t>, Angelica, </a:t>
            </a:r>
            <a:r>
              <a:rPr lang="en-US" baseline="0" dirty="0" err="1" smtClean="0"/>
              <a:t>Rosimar</a:t>
            </a:r>
            <a:r>
              <a:rPr lang="en-US" baseline="0" dirty="0" smtClean="0"/>
              <a:t> </a:t>
            </a:r>
            <a:r>
              <a:rPr lang="en-US" baseline="0" dirty="0" err="1" smtClean="0"/>
              <a:t>Wilsharo</a:t>
            </a:r>
            <a:r>
              <a:rPr lang="en-US" baseline="0" dirty="0" smtClean="0"/>
              <a:t> </a:t>
            </a:r>
            <a:r>
              <a:rPr lang="en-US" baseline="0" dirty="0" err="1" smtClean="0"/>
              <a:t>Lorielle</a:t>
            </a:r>
            <a:r>
              <a:rPr lang="en-US" baseline="0" dirty="0" smtClean="0"/>
              <a:t>, and a special </a:t>
            </a:r>
            <a:r>
              <a:rPr lang="en-US" baseline="0" dirty="0" err="1" smtClean="0"/>
              <a:t>hollings</a:t>
            </a:r>
            <a:r>
              <a:rPr lang="en-US" baseline="0" dirty="0" smtClean="0"/>
              <a:t> student Chelsea…as well all my officemates from the summer for providing me with a wonderful year two years.</a:t>
            </a:r>
            <a:endParaRPr lang="en-US" dirty="0"/>
          </a:p>
        </p:txBody>
      </p:sp>
      <p:sp>
        <p:nvSpPr>
          <p:cNvPr id="4" name="Slide Number Placeholder 3"/>
          <p:cNvSpPr>
            <a:spLocks noGrp="1"/>
          </p:cNvSpPr>
          <p:nvPr>
            <p:ph type="sldNum" sz="quarter" idx="10"/>
          </p:nvPr>
        </p:nvSpPr>
        <p:spPr/>
        <p:txBody>
          <a:bodyPr/>
          <a:lstStyle/>
          <a:p>
            <a:fld id="{C73E0CFB-E2C1-4794-B8BE-1E605EA3F6DD}"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C73E0CFB-E2C1-4794-B8BE-1E605EA3F6DD}"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is my</a:t>
            </a:r>
            <a:r>
              <a:rPr lang="en-US" baseline="0" dirty="0" smtClean="0"/>
              <a:t> outline, which is pretty basic in structure, however instead of starting off with my Objective I would first like to talk directly about the Deepwater Horizon incident. </a:t>
            </a: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63A428-1BDD-4D44-B297-DD8138905806}"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Most if not all have some inclination as to the series of events that led to the Deepwater Horizon incident. However for those who do not the event began when o</a:t>
            </a:r>
            <a:r>
              <a:rPr lang="en-US" dirty="0" smtClean="0"/>
              <a:t>n</a:t>
            </a:r>
            <a:r>
              <a:rPr lang="en-US" baseline="0" dirty="0" smtClean="0"/>
              <a:t> </a:t>
            </a:r>
            <a:r>
              <a:rPr lang="en-US" baseline="0" dirty="0" smtClean="0"/>
              <a:t>April 20, 2010, and explosion ripped though the British Petroleum operated Deepwater Horizon </a:t>
            </a:r>
            <a:r>
              <a:rPr lang="en-US" baseline="0" dirty="0" smtClean="0"/>
              <a:t>drilling platform </a:t>
            </a:r>
            <a:r>
              <a:rPr lang="en-US" baseline="0" dirty="0" smtClean="0"/>
              <a:t>about 40 miles </a:t>
            </a:r>
            <a:r>
              <a:rPr lang="en-US" baseline="0" dirty="0" smtClean="0"/>
              <a:t>off </a:t>
            </a:r>
            <a:r>
              <a:rPr lang="en-US" baseline="0" dirty="0" smtClean="0"/>
              <a:t>the coast of Louisiana.  On April 22, 2010, as a result of the explosion, the platform </a:t>
            </a:r>
            <a:r>
              <a:rPr lang="en-US" baseline="0" dirty="0" smtClean="0"/>
              <a:t>sank, and an open </a:t>
            </a:r>
            <a:r>
              <a:rPr lang="en-US" baseline="0" dirty="0" smtClean="0"/>
              <a:t>wellhead </a:t>
            </a:r>
            <a:r>
              <a:rPr lang="en-US" baseline="0" dirty="0" smtClean="0"/>
              <a:t>below the oceans surface continued </a:t>
            </a:r>
            <a:r>
              <a:rPr lang="en-US" baseline="0" dirty="0" smtClean="0"/>
              <a:t>to </a:t>
            </a:r>
            <a:r>
              <a:rPr lang="en-US" baseline="0" dirty="0" smtClean="0"/>
              <a:t>spew oil into the Gulf </a:t>
            </a:r>
            <a:r>
              <a:rPr lang="en-US" baseline="0" dirty="0" smtClean="0"/>
              <a:t>at an unknown rate for nearly three months. </a:t>
            </a:r>
            <a:endParaRPr lang="en-US" baseline="0" dirty="0" smtClean="0"/>
          </a:p>
          <a:p>
            <a:endParaRPr lang="en-US" baseline="0" dirty="0" smtClean="0"/>
          </a:p>
          <a:p>
            <a:r>
              <a:rPr lang="en-US" baseline="0" dirty="0" smtClean="0"/>
              <a:t>As those three months passed beaches along the coast slowly closed and tar balls appear inland……communities were hindered with a lack of tourism, the GULF commercial fishing industry was halted and an unprecedented amount of oil was released into the ocean.</a:t>
            </a:r>
          </a:p>
          <a:p>
            <a:endParaRPr lang="en-US" baseline="0" dirty="0" smtClean="0"/>
          </a:p>
          <a:p>
            <a:r>
              <a:rPr lang="en-US" baseline="0" dirty="0" smtClean="0"/>
              <a:t>As it pertains to the amounts of oil released….I am actually a little weary about giving numerical estimates because the numbers vary so greatly </a:t>
            </a:r>
            <a:r>
              <a:rPr lang="en-US" b="1" baseline="0" dirty="0" smtClean="0"/>
              <a:t>but it was noted that number far exceeded the million gallon mark and that the spill is </a:t>
            </a:r>
            <a:r>
              <a:rPr lang="en-US" baseline="0" dirty="0" smtClean="0"/>
              <a:t>single contributing factor to the largest ecological disaster in United State History.</a:t>
            </a:r>
          </a:p>
          <a:p>
            <a:endParaRPr lang="en-US" baseline="0" dirty="0" smtClean="0"/>
          </a:p>
          <a:p>
            <a:r>
              <a:rPr lang="en-US" baseline="0" dirty="0" smtClean="0"/>
              <a:t>On July 15, 2010  a temporary cap was placed on the open wellhead which significantly impacted the rate of the spill, however currently a more permanent solution is being sought out with relief wells being drilled and expected completion date sometime within the current month.</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276067-A1E1-45FB-9A0E-09A3532E4CF6}"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So</a:t>
            </a:r>
            <a:r>
              <a:rPr lang="en-US" baseline="0" dirty="0" smtClean="0"/>
              <a:t> through the development of a spatial application, an assessment using GIS to view the oil extents of the 2010 Deepwater Horizon Oil spill was my overall objective. Some of the Key components found within my assessment included:</a:t>
            </a:r>
          </a:p>
          <a:p>
            <a:endParaRPr lang="en-US" baseline="0" dirty="0" smtClean="0"/>
          </a:p>
          <a:p>
            <a:r>
              <a:rPr lang="en-US" baseline="0" dirty="0" smtClean="0"/>
              <a:t>NOAA National Marine Sanctuaries, deep sea corals,  Fishery Closures, Vessel Monitoring System Data, Shoreline data of coastal states directly situated within the Gulf, the location of the Deepwater Horizon Incident, and of course </a:t>
            </a:r>
            <a:r>
              <a:rPr lang="en-US" b="1" baseline="0" dirty="0" smtClean="0"/>
              <a:t>Oil Extents</a:t>
            </a:r>
            <a:r>
              <a:rPr lang="en-US" baseline="0" dirty="0" smtClean="0"/>
              <a:t>!</a:t>
            </a:r>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536597-51BB-4172-945F-FE1AAFFEAF2E}"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t>More</a:t>
            </a:r>
            <a:r>
              <a:rPr lang="en-US" sz="1200" baseline="0" dirty="0" smtClean="0"/>
              <a:t> in depth…the environmental factors viewed within the application included Deep Sea Coral Communities, and the two NOAA national marine sanctuaries located in the Gulf of Mexico.  </a:t>
            </a:r>
            <a:endParaRPr lang="en-US" sz="1200" dirty="0" smtClean="0"/>
          </a:p>
          <a:p>
            <a:endParaRPr lang="en-US" sz="1200" dirty="0" smtClean="0"/>
          </a:p>
          <a:p>
            <a:r>
              <a:rPr lang="en-US" sz="1200" dirty="0" smtClean="0"/>
              <a:t>A topic</a:t>
            </a:r>
            <a:r>
              <a:rPr lang="en-US" sz="1200" baseline="0" dirty="0" smtClean="0"/>
              <a:t> emerging study deep sea corals are viewed as vital components of our ecosystem.  Like shallow water corals they provide crucial habitat and reproductive grounds for commercially important fisheries, are highly diverse, important to the protection of shorelines as well as of great economic value.</a:t>
            </a:r>
          </a:p>
          <a:p>
            <a:r>
              <a:rPr lang="en-US" sz="1200" baseline="0" dirty="0" smtClean="0"/>
              <a:t>The two most noted species of deep sea coral include the </a:t>
            </a:r>
            <a:r>
              <a:rPr lang="en-US" sz="1200" baseline="0" dirty="0" err="1" smtClean="0"/>
              <a:t>Lophelia</a:t>
            </a:r>
            <a:r>
              <a:rPr lang="en-US" sz="1200" baseline="0" dirty="0" smtClean="0"/>
              <a:t> and </a:t>
            </a:r>
            <a:r>
              <a:rPr lang="en-US" sz="1200" baseline="0" dirty="0" err="1" smtClean="0"/>
              <a:t>Oculina</a:t>
            </a:r>
            <a:r>
              <a:rPr lang="en-US" sz="1200" baseline="0" dirty="0" smtClean="0"/>
              <a:t> species.</a:t>
            </a:r>
          </a:p>
          <a:p>
            <a:endParaRPr lang="en-US" sz="1200" baseline="0" dirty="0" smtClean="0"/>
          </a:p>
          <a:p>
            <a:r>
              <a:rPr lang="en-US" sz="1200" baseline="0" dirty="0" smtClean="0"/>
              <a:t>Thus they are found in both The Florida Keys and Flower Garden Banks National Marine Sanctuaries. </a:t>
            </a:r>
            <a:r>
              <a:rPr lang="en-US" sz="1200" dirty="0" smtClean="0"/>
              <a:t/>
            </a:r>
            <a:br>
              <a:rPr lang="en-US" sz="1200" dirty="0" smtClean="0"/>
            </a:br>
            <a:r>
              <a:rPr lang="en-US" sz="1200" dirty="0" smtClean="0"/>
              <a:t> </a:t>
            </a: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FD2A9E-C4A3-439E-ACEE-8498314E4659}"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VMS is</a:t>
            </a:r>
            <a:r>
              <a:rPr lang="en-US" baseline="0" dirty="0" smtClean="0"/>
              <a:t> an expansive system regulated by the NFMS OLE…….. </a:t>
            </a:r>
            <a:r>
              <a:rPr lang="en-US" b="1" baseline="0" dirty="0" smtClean="0"/>
              <a:t>and here I made available and actual visual representation on how the system works</a:t>
            </a:r>
            <a:r>
              <a:rPr lang="en-US" b="0" baseline="0" dirty="0" smtClean="0"/>
              <a:t>…….Information</a:t>
            </a:r>
            <a:r>
              <a:rPr lang="en-US" baseline="0" dirty="0" smtClean="0"/>
              <a:t> within the database in confidential  and includes information pertaining to USCG radio number, vessel name, position via lat and long coordinates, id, and speed.</a:t>
            </a:r>
          </a:p>
          <a:p>
            <a:endParaRPr lang="en-US" baseline="0" dirty="0" smtClean="0"/>
          </a:p>
          <a:p>
            <a:r>
              <a:rPr lang="en-US" baseline="0" dirty="0" smtClean="0"/>
              <a:t>Information for the VMS is again stored in an expansive database and was manipulated into a usable form in order to produce the developed assessment.</a:t>
            </a:r>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5E837A-2C52-4D6B-A41C-91DCEBEF76C5}"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a:t>
            </a:r>
            <a:r>
              <a:rPr lang="en-US" baseline="0" dirty="0" smtClean="0"/>
              <a:t> </a:t>
            </a:r>
            <a:r>
              <a:rPr lang="en-US" dirty="0" smtClean="0"/>
              <a:t>sources for</a:t>
            </a:r>
            <a:r>
              <a:rPr lang="en-US" baseline="0" dirty="0" smtClean="0"/>
              <a:t> all information found within this presentation were retrieved from either one of two sources.  Those sources included either ROFFS,</a:t>
            </a:r>
            <a:r>
              <a:rPr lang="en-US" baseline="0" dirty="0" smtClean="0"/>
              <a:t> an independent scientific consulting company</a:t>
            </a:r>
            <a:r>
              <a:rPr lang="en-US" baseline="0" dirty="0" smtClean="0"/>
              <a:t> whom provided all oil extent imagery, ….. or NOAA whom provided all remaining………the software utilized included </a:t>
            </a:r>
            <a:r>
              <a:rPr lang="en-US" baseline="0" dirty="0" err="1" smtClean="0"/>
              <a:t>ArcMap</a:t>
            </a:r>
            <a:r>
              <a:rPr lang="en-US" baseline="0" dirty="0" smtClean="0"/>
              <a:t>, Oracle SQL Developer, and Microsoft Access.  Most data provided was already in usable they were to made part of the assessment.   </a:t>
            </a:r>
          </a:p>
          <a:p>
            <a:endParaRPr lang="en-US" baseline="0" dirty="0" smtClean="0"/>
          </a:p>
          <a:p>
            <a:r>
              <a:rPr lang="en-US" dirty="0" smtClean="0"/>
              <a:t>ROFF</a:t>
            </a:r>
            <a:r>
              <a:rPr lang="en-US" baseline="0" dirty="0" smtClean="0"/>
              <a:t> images initially were provided in jpg format…..using arc map images were imported into the software, </a:t>
            </a:r>
            <a:r>
              <a:rPr lang="en-US" baseline="0" dirty="0" err="1" smtClean="0"/>
              <a:t>georeferenced</a:t>
            </a:r>
            <a:r>
              <a:rPr lang="en-US" baseline="0" dirty="0" smtClean="0"/>
              <a:t> using three constant point of latitude and longitude, projected, and displayed.</a:t>
            </a:r>
          </a:p>
          <a:p>
            <a:r>
              <a:rPr lang="en-US" baseline="0" dirty="0" smtClean="0"/>
              <a:t>VMS data was store on a database and in order to retrieve an SQL query was developed to pull it from the server, exported into an excel document, aggregated by common fishery, and imported into </a:t>
            </a:r>
            <a:r>
              <a:rPr lang="en-US" baseline="0" dirty="0" err="1" smtClean="0"/>
              <a:t>ArcMap</a:t>
            </a:r>
            <a:r>
              <a:rPr lang="en-US" baseline="0" dirty="0" smtClean="0"/>
              <a:t>.  From there that information was displayed via X and Y information, projected , and identified by properties concerning different fishery codes. </a:t>
            </a:r>
            <a:endParaRPr lang="en-US" dirty="0"/>
          </a:p>
        </p:txBody>
      </p:sp>
      <p:sp>
        <p:nvSpPr>
          <p:cNvPr id="4" name="Slide Number Placeholder 3"/>
          <p:cNvSpPr>
            <a:spLocks noGrp="1"/>
          </p:cNvSpPr>
          <p:nvPr>
            <p:ph type="sldNum" sz="quarter" idx="10"/>
          </p:nvPr>
        </p:nvSpPr>
        <p:spPr/>
        <p:txBody>
          <a:bodyPr/>
          <a:lstStyle/>
          <a:p>
            <a:fld id="{C73E0CFB-E2C1-4794-B8BE-1E605EA3F6D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Lack of access</a:t>
            </a:r>
            <a:r>
              <a:rPr lang="en-US" baseline="0" dirty="0" smtClean="0"/>
              <a:t> to </a:t>
            </a:r>
            <a:r>
              <a:rPr lang="en-US" baseline="0" dirty="0" smtClean="0"/>
              <a:t>the most recent </a:t>
            </a:r>
            <a:r>
              <a:rPr lang="en-US" baseline="0" dirty="0" smtClean="0"/>
              <a:t>permitting information within PIMS prevented a comparison of the most current fishing data with previous years. </a:t>
            </a:r>
            <a:r>
              <a:rPr lang="en-US" baseline="0" dirty="0" smtClean="0"/>
              <a:t>This occurred because information directly for the months following February 2010 was unable to identified and only information for preceding months of 2008-2009 permits was able to be displayed   </a:t>
            </a:r>
            <a:r>
              <a:rPr lang="en-US" baseline="0" dirty="0" smtClean="0"/>
              <a:t>However, assuming that fishing activity is spatially static from year to year, we were able to identify the overlap between last years fishing activities and this years oil spill </a:t>
            </a:r>
            <a:r>
              <a:rPr lang="en-US" baseline="0" dirty="0" smtClean="0"/>
              <a:t>extent by viewing both the current </a:t>
            </a:r>
            <a:r>
              <a:rPr lang="en-US" baseline="0" dirty="0" err="1" smtClean="0"/>
              <a:t>clousure</a:t>
            </a:r>
            <a:r>
              <a:rPr lang="en-US" baseline="0" dirty="0" smtClean="0"/>
              <a:t> and VMS data simultaneously. </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6CAEEC-E9A7-4264-B168-BBA3B9F63F7D}" type="slidenum">
              <a:rPr lang="en-US" smtClean="0"/>
              <a:pPr/>
              <a:t>18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current moment its kind of difficult to</a:t>
            </a:r>
            <a:r>
              <a:rPr lang="en-US" baseline="0" dirty="0" smtClean="0"/>
              <a:t> </a:t>
            </a:r>
            <a:r>
              <a:rPr lang="en-US" baseline="0" dirty="0" err="1" smtClean="0"/>
              <a:t>impliment</a:t>
            </a:r>
            <a:r>
              <a:rPr lang="en-US" baseline="0" dirty="0" smtClean="0"/>
              <a:t> </a:t>
            </a:r>
            <a:r>
              <a:rPr lang="en-US" baseline="0" dirty="0" err="1" smtClean="0"/>
              <a:t>furture</a:t>
            </a:r>
            <a:r>
              <a:rPr lang="en-US" baseline="0" dirty="0" smtClean="0"/>
              <a:t> studies of this project because it is current and ongoing.  However within Miami’s South East Fisheries Science center oil extents continue to be provided on a weekly basis, VMS data is still being retrieved from the data base.  </a:t>
            </a:r>
            <a:endParaRPr lang="en-US" dirty="0"/>
          </a:p>
        </p:txBody>
      </p:sp>
      <p:sp>
        <p:nvSpPr>
          <p:cNvPr id="4" name="Slide Number Placeholder 3"/>
          <p:cNvSpPr>
            <a:spLocks noGrp="1"/>
          </p:cNvSpPr>
          <p:nvPr>
            <p:ph type="sldNum" sz="quarter" idx="10"/>
          </p:nvPr>
        </p:nvSpPr>
        <p:spPr/>
        <p:txBody>
          <a:bodyPr/>
          <a:lstStyle/>
          <a:p>
            <a:fld id="{C73E0CFB-E2C1-4794-B8BE-1E605EA3F6DD}"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F11706-3726-4DA6-81E9-529B654A1BB8}" type="datetimeFigureOut">
              <a:rPr lang="en-US" smtClean="0"/>
              <a:pPr/>
              <a:t>8/3/2010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BEBAF-EBEC-4221-8380-979D821C70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11706-3726-4DA6-81E9-529B654A1BB8}" type="datetimeFigureOut">
              <a:rPr lang="en-US" smtClean="0"/>
              <a:pPr/>
              <a:t>8/3/2010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BEBAF-EBEC-4221-8380-979D821C70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11706-3726-4DA6-81E9-529B654A1BB8}" type="datetimeFigureOut">
              <a:rPr lang="en-US" smtClean="0"/>
              <a:pPr/>
              <a:t>8/3/2010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BEBAF-EBEC-4221-8380-979D821C70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11706-3726-4DA6-81E9-529B654A1BB8}" type="datetimeFigureOut">
              <a:rPr lang="en-US" smtClean="0"/>
              <a:pPr/>
              <a:t>8/3/2010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BEBAF-EBEC-4221-8380-979D821C70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F11706-3726-4DA6-81E9-529B654A1BB8}" type="datetimeFigureOut">
              <a:rPr lang="en-US" smtClean="0"/>
              <a:pPr/>
              <a:t>8/3/2010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BEBAF-EBEC-4221-8380-979D821C70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F11706-3726-4DA6-81E9-529B654A1BB8}" type="datetimeFigureOut">
              <a:rPr lang="en-US" smtClean="0"/>
              <a:pPr/>
              <a:t>8/3/2010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BEBAF-EBEC-4221-8380-979D821C70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F11706-3726-4DA6-81E9-529B654A1BB8}" type="datetimeFigureOut">
              <a:rPr lang="en-US" smtClean="0"/>
              <a:pPr/>
              <a:t>8/3/2010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7BEBAF-EBEC-4221-8380-979D821C70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F11706-3726-4DA6-81E9-529B654A1BB8}" type="datetimeFigureOut">
              <a:rPr lang="en-US" smtClean="0"/>
              <a:pPr/>
              <a:t>8/3/2010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7BEBAF-EBEC-4221-8380-979D821C70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11706-3726-4DA6-81E9-529B654A1BB8}" type="datetimeFigureOut">
              <a:rPr lang="en-US" smtClean="0"/>
              <a:pPr/>
              <a:t>8/3/2010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7BEBAF-EBEC-4221-8380-979D821C70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11706-3726-4DA6-81E9-529B654A1BB8}" type="datetimeFigureOut">
              <a:rPr lang="en-US" smtClean="0"/>
              <a:pPr/>
              <a:t>8/3/2010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BEBAF-EBEC-4221-8380-979D821C70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11706-3726-4DA6-81E9-529B654A1BB8}" type="datetimeFigureOut">
              <a:rPr lang="en-US" smtClean="0"/>
              <a:pPr/>
              <a:t>8/3/2010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BEBAF-EBEC-4221-8380-979D821C70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11706-3726-4DA6-81E9-529B654A1BB8}" type="datetimeFigureOut">
              <a:rPr lang="en-US" smtClean="0"/>
              <a:pPr/>
              <a:t>8/3/2010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BEBAF-EBEC-4221-8380-979D821C70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9000"/>
            <a:lum/>
          </a:blip>
          <a:srcRect/>
          <a:stretch>
            <a:fillRect/>
          </a:stretch>
        </a:blipFill>
        <a:effectLst/>
      </p:bgPr>
    </p:bg>
    <p:spTree>
      <p:nvGrpSpPr>
        <p:cNvPr id="1" name=""/>
        <p:cNvGrpSpPr/>
        <p:nvPr/>
      </p:nvGrpSpPr>
      <p:grpSpPr>
        <a:xfrm>
          <a:off x="0" y="0"/>
          <a:ext cx="0" cy="0"/>
          <a:chOff x="0" y="0"/>
          <a:chExt cx="0" cy="0"/>
        </a:xfrm>
      </p:grpSpPr>
      <p:sp>
        <p:nvSpPr>
          <p:cNvPr id="7" name="Title 3"/>
          <p:cNvSpPr>
            <a:spLocks noGrp="1"/>
          </p:cNvSpPr>
          <p:nvPr>
            <p:ph type="ctrTitle"/>
          </p:nvPr>
        </p:nvSpPr>
        <p:spPr>
          <a:xfrm>
            <a:off x="685800" y="228600"/>
            <a:ext cx="7924800" cy="1752600"/>
          </a:xfrm>
        </p:spPr>
        <p:txBody>
          <a:bodyPr/>
          <a:lstStyle/>
          <a:p>
            <a:r>
              <a:rPr lang="en-US" sz="2800" dirty="0" smtClean="0">
                <a:effectLst>
                  <a:outerShdw blurRad="38100" dist="38100" dir="2700000" algn="tl">
                    <a:srgbClr val="000000">
                      <a:alpha val="43137"/>
                    </a:srgbClr>
                  </a:outerShdw>
                </a:effectLst>
              </a:rPr>
              <a:t>SPATIAL ASSESSMENT OF THE GULF OF MEXICO &amp; CORAL REEF FISHERIES WITH AN EMPHASIS ON THE 2010 DEEPWATER HORIZON OIL SPILL  </a:t>
            </a:r>
          </a:p>
        </p:txBody>
      </p:sp>
      <p:sp>
        <p:nvSpPr>
          <p:cNvPr id="8" name="Subtitle 5"/>
          <p:cNvSpPr>
            <a:spLocks noGrp="1"/>
          </p:cNvSpPr>
          <p:nvPr>
            <p:ph type="subTitle" idx="1"/>
          </p:nvPr>
        </p:nvSpPr>
        <p:spPr>
          <a:xfrm>
            <a:off x="457200" y="5029200"/>
            <a:ext cx="8305800" cy="1524000"/>
          </a:xfrm>
        </p:spPr>
        <p:txBody>
          <a:bodyPr>
            <a:noAutofit/>
          </a:bodyPr>
          <a:lstStyle/>
          <a:p>
            <a:pPr eaLnBrk="1" hangingPunct="1">
              <a:lnSpc>
                <a:spcPts val="2000"/>
              </a:lnSpc>
              <a:spcBef>
                <a:spcPts val="0"/>
              </a:spcBef>
              <a:defRPr/>
            </a:pPr>
            <a:r>
              <a:rPr lang="en-US" sz="2400" dirty="0" smtClean="0">
                <a:latin typeface="Berlin Sans FB" pitchFamily="34" charset="0"/>
              </a:rPr>
              <a:t>Patrina Bly </a:t>
            </a:r>
          </a:p>
          <a:p>
            <a:pPr eaLnBrk="1" hangingPunct="1">
              <a:lnSpc>
                <a:spcPts val="2000"/>
              </a:lnSpc>
              <a:spcBef>
                <a:spcPts val="0"/>
              </a:spcBef>
              <a:defRPr/>
            </a:pPr>
            <a:r>
              <a:rPr lang="en-US" sz="2400" dirty="0" smtClean="0">
                <a:latin typeface="Berlin Sans FB" pitchFamily="34" charset="0"/>
              </a:rPr>
              <a:t>Educational Partnership Program</a:t>
            </a:r>
            <a:br>
              <a:rPr lang="en-US" sz="2400" dirty="0" smtClean="0">
                <a:latin typeface="Berlin Sans FB" pitchFamily="34" charset="0"/>
              </a:rPr>
            </a:br>
            <a:r>
              <a:rPr lang="en-US" sz="2400" dirty="0" smtClean="0">
                <a:latin typeface="Berlin Sans FB" pitchFamily="34" charset="0"/>
              </a:rPr>
              <a:t>Elizabeth City State University, Elizabeth City, North Carolina DOC/NOAA/NMFS/SEFSC</a:t>
            </a:r>
            <a:br>
              <a:rPr lang="en-US" sz="2400" dirty="0" smtClean="0">
                <a:latin typeface="Berlin Sans FB" pitchFamily="34" charset="0"/>
              </a:rPr>
            </a:br>
            <a:r>
              <a:rPr lang="en-US" sz="2400" dirty="0" smtClean="0">
                <a:latin typeface="Berlin Sans FB" pitchFamily="34" charset="0"/>
              </a:rPr>
              <a:t>MENTOR:  Carlos </a:t>
            </a:r>
            <a:r>
              <a:rPr lang="en-US" sz="2400" dirty="0" err="1" smtClean="0">
                <a:latin typeface="Berlin Sans FB" pitchFamily="34" charset="0"/>
              </a:rPr>
              <a:t>Rivero</a:t>
            </a:r>
            <a:r>
              <a:rPr lang="en-US" sz="2400" dirty="0" smtClean="0">
                <a:latin typeface="Berlin Sans FB" pitchFamily="34" charset="0"/>
              </a:rPr>
              <a:t> </a:t>
            </a:r>
            <a:r>
              <a:rPr lang="en-US" sz="2800" dirty="0" smtClean="0"/>
              <a:t/>
            </a:r>
            <a:br>
              <a:rPr lang="en-US" sz="2800" dirty="0" smtClean="0"/>
            </a:br>
            <a:endParaRPr lang="en-US" sz="2800" dirty="0" smtClean="0"/>
          </a:p>
        </p:txBody>
      </p:sp>
      <p:pic>
        <p:nvPicPr>
          <p:cNvPr id="9"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19907" y="1371600"/>
            <a:ext cx="1308894" cy="1295400"/>
          </a:xfrm>
          <a:prstGeom prst="rect">
            <a:avLst/>
          </a:prstGeom>
          <a:noFill/>
          <a:ln w="9525">
            <a:noFill/>
            <a:miter lim="800000"/>
            <a:headEnd/>
            <a:tailEnd/>
          </a:ln>
        </p:spPr>
      </p:pic>
      <p:pic>
        <p:nvPicPr>
          <p:cNvPr id="19457" name="Picture 1"/>
          <p:cNvPicPr>
            <a:picLocks noChangeAspect="1" noChangeArrowheads="1"/>
          </p:cNvPicPr>
          <p:nvPr/>
        </p:nvPicPr>
        <p:blipFill>
          <a:blip r:embed="rId5" cstate="print"/>
          <a:srcRect r="23664" b="18130"/>
          <a:stretch>
            <a:fillRect/>
          </a:stretch>
        </p:blipFill>
        <p:spPr bwMode="auto">
          <a:xfrm>
            <a:off x="2819400" y="1981200"/>
            <a:ext cx="3581400" cy="29546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152400" y="152400"/>
            <a:ext cx="8839200" cy="6553200"/>
          </a:xfrm>
          <a:prstGeom prst="rect">
            <a:avLst/>
          </a:prstGeom>
          <a:noFill/>
          <a:ln w="12700">
            <a:solidFill>
              <a:schemeClr val="tx1"/>
            </a:solidFill>
            <a:miter lim="800000"/>
            <a:headEnd/>
            <a:tailEnd/>
          </a:ln>
        </p:spPr>
      </p:pic>
      <p:sp>
        <p:nvSpPr>
          <p:cNvPr id="4" name="Slide Number Placeholder 3"/>
          <p:cNvSpPr>
            <a:spLocks noGrp="1"/>
          </p:cNvSpPr>
          <p:nvPr>
            <p:ph type="sldNum" sz="quarter" idx="12"/>
          </p:nvPr>
        </p:nvSpPr>
        <p:spPr/>
        <p:txBody>
          <a:bodyPr/>
          <a:lstStyle/>
          <a:p>
            <a:pPr>
              <a:defRPr/>
            </a:pPr>
            <a:fld id="{35417A9E-F292-485D-9DA2-48AAE3848948}"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5417A9E-F292-485D-9DA2-48AAE3848948}" type="slidenum">
              <a:rPr lang="en-US" smtClean="0"/>
              <a:pPr>
                <a:defRPr/>
              </a:pPr>
              <a:t>11</a:t>
            </a:fld>
            <a:endParaRPr lang="en-US"/>
          </a:p>
        </p:txBody>
      </p:sp>
      <p:pic>
        <p:nvPicPr>
          <p:cNvPr id="5" name="Picture 5"/>
          <p:cNvPicPr>
            <a:picLocks noChangeAspect="1" noChangeArrowheads="1"/>
          </p:cNvPicPr>
          <p:nvPr/>
        </p:nvPicPr>
        <p:blipFill>
          <a:blip r:embed="rId2" cstate="print"/>
          <a:srcRect/>
          <a:stretch>
            <a:fillRect/>
          </a:stretch>
        </p:blipFill>
        <p:spPr bwMode="auto">
          <a:xfrm>
            <a:off x="178504" y="152400"/>
            <a:ext cx="8813096" cy="65532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5417A9E-F292-485D-9DA2-48AAE3848948}" type="slidenum">
              <a:rPr lang="en-US" smtClean="0"/>
              <a:pPr>
                <a:defRPr/>
              </a:pPr>
              <a:t>12</a:t>
            </a:fld>
            <a:endParaRPr lang="en-US"/>
          </a:p>
        </p:txBody>
      </p:sp>
      <p:pic>
        <p:nvPicPr>
          <p:cNvPr id="5" name="Picture 4"/>
          <p:cNvPicPr>
            <a:picLocks noChangeAspect="1" noChangeArrowheads="1"/>
          </p:cNvPicPr>
          <p:nvPr/>
        </p:nvPicPr>
        <p:blipFill>
          <a:blip r:embed="rId2" cstate="print"/>
          <a:srcRect/>
          <a:stretch>
            <a:fillRect/>
          </a:stretch>
        </p:blipFill>
        <p:spPr bwMode="auto">
          <a:xfrm>
            <a:off x="152400" y="152400"/>
            <a:ext cx="8839200" cy="65532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152400" y="152400"/>
            <a:ext cx="8839200" cy="6553200"/>
          </a:xfrm>
          <a:prstGeom prst="rect">
            <a:avLst/>
          </a:prstGeom>
          <a:noFill/>
          <a:ln w="12700">
            <a:solidFill>
              <a:schemeClr val="tx1"/>
            </a:solidFill>
            <a:miter lim="800000"/>
            <a:headEnd/>
            <a:tailEnd/>
          </a:ln>
        </p:spPr>
      </p:pic>
      <p:sp>
        <p:nvSpPr>
          <p:cNvPr id="4" name="Slide Number Placeholder 3"/>
          <p:cNvSpPr>
            <a:spLocks noGrp="1"/>
          </p:cNvSpPr>
          <p:nvPr>
            <p:ph type="sldNum" sz="quarter" idx="12"/>
          </p:nvPr>
        </p:nvSpPr>
        <p:spPr/>
        <p:txBody>
          <a:bodyPr/>
          <a:lstStyle/>
          <a:p>
            <a:pPr>
              <a:defRPr/>
            </a:pPr>
            <a:fld id="{35417A9E-F292-485D-9DA2-48AAE3848948}"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5417A9E-F292-485D-9DA2-48AAE3848948}" type="slidenum">
              <a:rPr lang="en-US" smtClean="0"/>
              <a:pPr>
                <a:defRPr/>
              </a:pPr>
              <a:t>14</a:t>
            </a:fld>
            <a:endParaRPr lang="en-US"/>
          </a:p>
        </p:txBody>
      </p:sp>
      <p:pic>
        <p:nvPicPr>
          <p:cNvPr id="6" name="Picture 2"/>
          <p:cNvPicPr>
            <a:picLocks noChangeAspect="1" noChangeArrowheads="1"/>
          </p:cNvPicPr>
          <p:nvPr/>
        </p:nvPicPr>
        <p:blipFill>
          <a:blip r:embed="rId2" cstate="print"/>
          <a:srcRect/>
          <a:stretch>
            <a:fillRect/>
          </a:stretch>
        </p:blipFill>
        <p:spPr bwMode="auto">
          <a:xfrm>
            <a:off x="152400" y="152400"/>
            <a:ext cx="8839200" cy="6553199"/>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52400" y="152400"/>
            <a:ext cx="8839200" cy="6553199"/>
          </a:xfrm>
          <a:prstGeom prst="rect">
            <a:avLst/>
          </a:prstGeom>
          <a:noFill/>
          <a:ln w="12700">
            <a:solidFill>
              <a:schemeClr val="tx1"/>
            </a:solidFill>
            <a:miter lim="800000"/>
            <a:headEnd/>
            <a:tailEnd/>
          </a:ln>
        </p:spPr>
      </p:pic>
      <p:sp>
        <p:nvSpPr>
          <p:cNvPr id="4" name="Slide Number Placeholder 3"/>
          <p:cNvSpPr>
            <a:spLocks noGrp="1"/>
          </p:cNvSpPr>
          <p:nvPr>
            <p:ph type="sldNum" sz="quarter" idx="12"/>
          </p:nvPr>
        </p:nvSpPr>
        <p:spPr/>
        <p:txBody>
          <a:bodyPr/>
          <a:lstStyle/>
          <a:p>
            <a:pPr>
              <a:defRPr/>
            </a:pPr>
            <a:fld id="{35417A9E-F292-485D-9DA2-48AAE3848948}"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5417A9E-F292-485D-9DA2-48AAE3848948}" type="slidenum">
              <a:rPr lang="en-US" smtClean="0"/>
              <a:pPr>
                <a:defRPr/>
              </a:pPr>
              <a:t>16</a:t>
            </a:fld>
            <a:endParaRPr lang="en-US"/>
          </a:p>
        </p:txBody>
      </p:sp>
      <p:pic>
        <p:nvPicPr>
          <p:cNvPr id="5" name="Picture 2"/>
          <p:cNvPicPr>
            <a:picLocks noChangeAspect="1" noChangeArrowheads="1"/>
          </p:cNvPicPr>
          <p:nvPr/>
        </p:nvPicPr>
        <p:blipFill>
          <a:blip r:embed="rId2" cstate="print"/>
          <a:srcRect/>
          <a:stretch>
            <a:fillRect/>
          </a:stretch>
        </p:blipFill>
        <p:spPr bwMode="auto">
          <a:xfrm>
            <a:off x="152400" y="152400"/>
            <a:ext cx="8839200" cy="6553199"/>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5417A9E-F292-485D-9DA2-48AAE3848948}" type="slidenum">
              <a:rPr lang="en-US" smtClean="0"/>
              <a:pPr>
                <a:defRPr/>
              </a:pPr>
              <a:t>17</a:t>
            </a:fld>
            <a:endParaRPr lang="en-US"/>
          </a:p>
        </p:txBody>
      </p:sp>
      <p:pic>
        <p:nvPicPr>
          <p:cNvPr id="6" name="Picture 2"/>
          <p:cNvPicPr>
            <a:picLocks noChangeAspect="1" noChangeArrowheads="1"/>
          </p:cNvPicPr>
          <p:nvPr/>
        </p:nvPicPr>
        <p:blipFill>
          <a:blip r:embed="rId2" cstate="print"/>
          <a:srcRect/>
          <a:stretch>
            <a:fillRect/>
          </a:stretch>
        </p:blipFill>
        <p:spPr bwMode="auto">
          <a:xfrm>
            <a:off x="152400" y="152400"/>
            <a:ext cx="8839200" cy="6553200"/>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a:effectLst/>
        </p:spPr>
      </p:pic>
      <p:sp>
        <p:nvSpPr>
          <p:cNvPr id="19462" name="Title 1"/>
          <p:cNvSpPr>
            <a:spLocks noGrp="1"/>
          </p:cNvSpPr>
          <p:nvPr>
            <p:ph type="title"/>
          </p:nvPr>
        </p:nvSpPr>
        <p:spPr>
          <a:xfrm>
            <a:off x="1866900" y="228600"/>
            <a:ext cx="5410200" cy="704850"/>
          </a:xfrm>
        </p:spPr>
        <p:txBody>
          <a:bodyPr anchor="ctr">
            <a:normAutofit fontScale="90000"/>
          </a:bodyPr>
          <a:lstStyle/>
          <a:p>
            <a:pPr algn="ctr" eaLnBrk="1" hangingPunct="1">
              <a:defRPr/>
            </a:pPr>
            <a:r>
              <a:rPr lang="en-US" sz="4800" b="0" dirty="0" smtClean="0">
                <a:effectLst>
                  <a:outerShdw blurRad="38100" dist="38100" dir="2700000" algn="tl">
                    <a:srgbClr val="000000">
                      <a:alpha val="43137"/>
                    </a:srgbClr>
                  </a:outerShdw>
                </a:effectLst>
              </a:rPr>
              <a:t>Conclusion </a:t>
            </a:r>
          </a:p>
        </p:txBody>
      </p:sp>
      <p:sp>
        <p:nvSpPr>
          <p:cNvPr id="20483" name="Text Placeholder 9"/>
          <p:cNvSpPr>
            <a:spLocks noGrp="1"/>
          </p:cNvSpPr>
          <p:nvPr>
            <p:ph type="body" sz="half" idx="2"/>
          </p:nvPr>
        </p:nvSpPr>
        <p:spPr>
          <a:xfrm>
            <a:off x="2705100" y="1371600"/>
            <a:ext cx="3733800" cy="4343400"/>
          </a:xfrm>
          <a:solidFill>
            <a:schemeClr val="bg1">
              <a:alpha val="20000"/>
            </a:schemeClr>
          </a:solidFill>
        </p:spPr>
        <p:txBody>
          <a:bodyPr>
            <a:normAutofit fontScale="85000" lnSpcReduction="20000"/>
          </a:bodyPr>
          <a:lstStyle/>
          <a:p>
            <a:pPr algn="ctr" eaLnBrk="1" hangingPunct="1">
              <a:spcBef>
                <a:spcPct val="0"/>
              </a:spcBef>
            </a:pPr>
            <a:r>
              <a:rPr lang="en-US" sz="2800" dirty="0" smtClean="0">
                <a:latin typeface="Berlin Sans FB" pitchFamily="34" charset="0"/>
              </a:rPr>
              <a:t>…A Lack of access to recent permitting information within PIMS prevented a comparison of the most current fishing data with previous years.  However, assuming that fishing activity is spatially static from year to year, we were able to identify the overlap between last years fishing activities and this years oil spill extent… </a:t>
            </a:r>
          </a:p>
          <a:p>
            <a:pPr eaLnBrk="1" hangingPunct="1"/>
            <a:endParaRPr lang="en-US" sz="1200" dirty="0" smtClean="0">
              <a:latin typeface="Berlin Sans FB" pitchFamily="34" charset="0"/>
            </a:endParaRPr>
          </a:p>
        </p:txBody>
      </p:sp>
      <p:sp>
        <p:nvSpPr>
          <p:cNvPr id="4" name="Slide Number Placeholder 3"/>
          <p:cNvSpPr>
            <a:spLocks noGrp="1"/>
          </p:cNvSpPr>
          <p:nvPr>
            <p:ph type="sldNum" sz="quarter" idx="12"/>
          </p:nvPr>
        </p:nvSpPr>
        <p:spPr/>
        <p:txBody>
          <a:bodyPr/>
          <a:lstStyle/>
          <a:p>
            <a:pPr>
              <a:defRPr/>
            </a:pPr>
            <a:fld id="{AB473A45-5AB0-475D-AD8F-EFA692841179}" type="slidenum">
              <a:rPr lang="en-US" smtClean="0"/>
              <a:pPr>
                <a:defRPr/>
              </a:pPr>
              <a:t>18</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3">
                                            <p:bg/>
                                          </p:spTgt>
                                        </p:tgtEl>
                                        <p:attrNameLst>
                                          <p:attrName>style.visibility</p:attrName>
                                        </p:attrNameLst>
                                      </p:cBhvr>
                                      <p:to>
                                        <p:strVal val="visible"/>
                                      </p:to>
                                    </p:set>
                                    <p:animEffect transition="in" filter="fade">
                                      <p:cBhvr>
                                        <p:cTn id="7" dur="2000"/>
                                        <p:tgtEl>
                                          <p:spTgt spid="2048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83">
                                            <p:txEl>
                                              <p:pRg st="0" end="0"/>
                                            </p:txEl>
                                          </p:spTgt>
                                        </p:tgtEl>
                                        <p:attrNameLst>
                                          <p:attrName>style.visibility</p:attrName>
                                        </p:attrNameLst>
                                      </p:cBhvr>
                                      <p:to>
                                        <p:strVal val="visible"/>
                                      </p:to>
                                    </p:set>
                                    <p:animEffect transition="in" filter="fade">
                                      <p:cBhvr>
                                        <p:cTn id="10" dur="20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1371600" y="228600"/>
            <a:ext cx="8229600" cy="1143000"/>
          </a:xfrm>
        </p:spPr>
        <p:txBody>
          <a:bodyPr/>
          <a:lstStyle/>
          <a:p>
            <a:pPr>
              <a:defRPr/>
            </a:pPr>
            <a:r>
              <a:rPr lang="en-US" dirty="0" smtClean="0">
                <a:effectLst>
                  <a:outerShdw blurRad="38100" dist="38100" dir="2700000" algn="tl">
                    <a:srgbClr val="000000">
                      <a:alpha val="43137"/>
                    </a:srgbClr>
                  </a:outerShdw>
                </a:effectLst>
              </a:rPr>
              <a:t>Future Applications</a:t>
            </a:r>
          </a:p>
        </p:txBody>
      </p:sp>
      <p:sp>
        <p:nvSpPr>
          <p:cNvPr id="11267" name="Content Placeholder 3"/>
          <p:cNvSpPr>
            <a:spLocks noGrp="1"/>
          </p:cNvSpPr>
          <p:nvPr>
            <p:ph idx="1"/>
          </p:nvPr>
        </p:nvSpPr>
        <p:spPr>
          <a:xfrm>
            <a:off x="609600" y="1219200"/>
            <a:ext cx="3886200" cy="4525963"/>
          </a:xfrm>
        </p:spPr>
        <p:txBody>
          <a:bodyPr/>
          <a:lstStyle/>
          <a:p>
            <a:pPr eaLnBrk="1" hangingPunct="1"/>
            <a:r>
              <a:rPr lang="en-US" sz="2400" smtClean="0"/>
              <a:t>Oil Extents </a:t>
            </a:r>
          </a:p>
          <a:p>
            <a:pPr eaLnBrk="1" hangingPunct="1"/>
            <a:r>
              <a:rPr lang="en-US" sz="2400" smtClean="0"/>
              <a:t>VMS data</a:t>
            </a:r>
          </a:p>
          <a:p>
            <a:pPr lvl="1" eaLnBrk="1" hangingPunct="1"/>
            <a:r>
              <a:rPr lang="en-US" sz="2000" smtClean="0"/>
              <a:t>Export/Import</a:t>
            </a:r>
          </a:p>
          <a:p>
            <a:pPr lvl="1" eaLnBrk="1" hangingPunct="1"/>
            <a:r>
              <a:rPr lang="en-US" sz="2000" smtClean="0"/>
              <a:t>Current fishery data </a:t>
            </a:r>
          </a:p>
          <a:p>
            <a:pPr eaLnBrk="1" hangingPunct="1"/>
            <a:r>
              <a:rPr lang="en-US" sz="2400" smtClean="0"/>
              <a:t>Statistical Analysis </a:t>
            </a:r>
          </a:p>
          <a:p>
            <a:pPr eaLnBrk="1" hangingPunct="1"/>
            <a:r>
              <a:rPr lang="en-US" sz="2400" smtClean="0"/>
              <a:t>At Risk Coral Communities </a:t>
            </a:r>
          </a:p>
          <a:p>
            <a:pPr eaLnBrk="1" hangingPunct="1"/>
            <a:r>
              <a:rPr lang="en-US" sz="2400" smtClean="0"/>
              <a:t>Yearly Assesment</a:t>
            </a:r>
          </a:p>
          <a:p>
            <a:pPr>
              <a:buFont typeface="Arial" charset="0"/>
              <a:buNone/>
            </a:pPr>
            <a:endParaRPr lang="en-US" sz="2400" smtClean="0"/>
          </a:p>
        </p:txBody>
      </p:sp>
      <p:sp>
        <p:nvSpPr>
          <p:cNvPr id="2" name="Slide Number Placeholder 1"/>
          <p:cNvSpPr>
            <a:spLocks noGrp="1"/>
          </p:cNvSpPr>
          <p:nvPr>
            <p:ph type="sldNum" sz="quarter" idx="12"/>
          </p:nvPr>
        </p:nvSpPr>
        <p:spPr/>
        <p:txBody>
          <a:bodyPr/>
          <a:lstStyle/>
          <a:p>
            <a:pPr>
              <a:defRPr/>
            </a:pPr>
            <a:fld id="{16CD67ED-5D47-4BF6-94E8-8FE7EC7D4EA0}" type="slidenum">
              <a:rPr lang="en-US" smtClean="0"/>
              <a:pPr>
                <a:defRPr/>
              </a:pPr>
              <a:t>19</a:t>
            </a:fld>
            <a:endParaRPr lang="en-US"/>
          </a:p>
        </p:txBody>
      </p:sp>
      <p:pic>
        <p:nvPicPr>
          <p:cNvPr id="1028" name="Picture 4"/>
          <p:cNvPicPr>
            <a:picLocks noChangeAspect="1" noChangeArrowheads="1"/>
          </p:cNvPicPr>
          <p:nvPr/>
        </p:nvPicPr>
        <p:blipFill>
          <a:blip r:embed="rId3"/>
          <a:srcRect/>
          <a:stretch>
            <a:fillRect/>
          </a:stretch>
        </p:blipFill>
        <p:spPr bwMode="auto">
          <a:xfrm>
            <a:off x="4495800" y="1219200"/>
            <a:ext cx="4381500" cy="29813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3429000" y="3733800"/>
            <a:ext cx="2952750" cy="2389816"/>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5867400" y="4572000"/>
            <a:ext cx="2952750" cy="1968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76200"/>
            <a:ext cx="8229600" cy="1143000"/>
          </a:xfrm>
        </p:spPr>
        <p:txBody>
          <a:bodyPr/>
          <a:lstStyle/>
          <a:p>
            <a:pPr eaLnBrk="1" hangingPunct="1">
              <a:defRPr/>
            </a:pPr>
            <a:r>
              <a:rPr lang="en-US" sz="4800" dirty="0" smtClean="0">
                <a:effectLst>
                  <a:outerShdw blurRad="38100" dist="38100" dir="2700000" algn="tl">
                    <a:srgbClr val="000000">
                      <a:alpha val="43137"/>
                    </a:srgbClr>
                  </a:outerShdw>
                </a:effectLst>
              </a:rPr>
              <a:t>Outline</a:t>
            </a:r>
          </a:p>
        </p:txBody>
      </p:sp>
      <p:sp>
        <p:nvSpPr>
          <p:cNvPr id="3075" name="Content Placeholder 2"/>
          <p:cNvSpPr>
            <a:spLocks noGrp="1"/>
          </p:cNvSpPr>
          <p:nvPr>
            <p:ph idx="1"/>
          </p:nvPr>
        </p:nvSpPr>
        <p:spPr>
          <a:xfrm>
            <a:off x="457200" y="914400"/>
            <a:ext cx="8229600" cy="4525963"/>
          </a:xfrm>
        </p:spPr>
        <p:txBody>
          <a:bodyPr>
            <a:noAutofit/>
          </a:bodyPr>
          <a:lstStyle/>
          <a:p>
            <a:pPr eaLnBrk="1" hangingPunct="1">
              <a:lnSpc>
                <a:spcPct val="150000"/>
              </a:lnSpc>
            </a:pPr>
            <a:r>
              <a:rPr lang="en-US" sz="2800" dirty="0" smtClean="0">
                <a:latin typeface="Berlin Sans FB" pitchFamily="34" charset="0"/>
              </a:rPr>
              <a:t>Deepwater Horizon</a:t>
            </a:r>
          </a:p>
          <a:p>
            <a:pPr eaLnBrk="1" hangingPunct="1">
              <a:lnSpc>
                <a:spcPct val="150000"/>
              </a:lnSpc>
            </a:pPr>
            <a:r>
              <a:rPr lang="en-US" sz="2800" dirty="0" smtClean="0">
                <a:latin typeface="Berlin Sans FB" pitchFamily="34" charset="0"/>
              </a:rPr>
              <a:t>Objective/Background Information </a:t>
            </a:r>
          </a:p>
          <a:p>
            <a:pPr eaLnBrk="1" hangingPunct="1">
              <a:lnSpc>
                <a:spcPct val="150000"/>
              </a:lnSpc>
            </a:pPr>
            <a:r>
              <a:rPr lang="en-US" sz="2800" dirty="0" smtClean="0">
                <a:latin typeface="Berlin Sans FB" pitchFamily="34" charset="0"/>
              </a:rPr>
              <a:t>Methodology </a:t>
            </a:r>
          </a:p>
          <a:p>
            <a:pPr eaLnBrk="1" hangingPunct="1">
              <a:lnSpc>
                <a:spcPct val="150000"/>
              </a:lnSpc>
            </a:pPr>
            <a:r>
              <a:rPr lang="en-US" sz="2800" dirty="0" smtClean="0">
                <a:latin typeface="Berlin Sans FB" pitchFamily="34" charset="0"/>
              </a:rPr>
              <a:t>GIS Components/Application </a:t>
            </a:r>
          </a:p>
          <a:p>
            <a:pPr eaLnBrk="1" hangingPunct="1">
              <a:lnSpc>
                <a:spcPct val="150000"/>
              </a:lnSpc>
            </a:pPr>
            <a:r>
              <a:rPr lang="en-US" sz="2800" dirty="0" smtClean="0">
                <a:latin typeface="Berlin Sans FB" pitchFamily="34" charset="0"/>
              </a:rPr>
              <a:t>Conclusion</a:t>
            </a:r>
          </a:p>
          <a:p>
            <a:pPr eaLnBrk="1" hangingPunct="1">
              <a:lnSpc>
                <a:spcPct val="150000"/>
              </a:lnSpc>
            </a:pPr>
            <a:r>
              <a:rPr lang="en-US" sz="2800" dirty="0" smtClean="0">
                <a:latin typeface="Berlin Sans FB" pitchFamily="34" charset="0"/>
              </a:rPr>
              <a:t>Future Applications </a:t>
            </a:r>
          </a:p>
          <a:p>
            <a:pPr eaLnBrk="1" hangingPunct="1">
              <a:lnSpc>
                <a:spcPct val="150000"/>
              </a:lnSpc>
            </a:pPr>
            <a:r>
              <a:rPr lang="en-US" sz="2800" dirty="0" smtClean="0">
                <a:latin typeface="Berlin Sans FB" pitchFamily="34" charset="0"/>
              </a:rPr>
              <a:t>Acknowledgments</a:t>
            </a:r>
          </a:p>
          <a:p>
            <a:pPr eaLnBrk="1" hangingPunct="1">
              <a:lnSpc>
                <a:spcPct val="150000"/>
              </a:lnSpc>
            </a:pPr>
            <a:r>
              <a:rPr lang="en-US" sz="2800" dirty="0" smtClean="0">
                <a:latin typeface="Berlin Sans FB" pitchFamily="34" charset="0"/>
              </a:rPr>
              <a:t>Questions </a:t>
            </a:r>
          </a:p>
        </p:txBody>
      </p:sp>
      <p:sp>
        <p:nvSpPr>
          <p:cNvPr id="4" name="Slide Number Placeholder 3"/>
          <p:cNvSpPr>
            <a:spLocks noGrp="1"/>
          </p:cNvSpPr>
          <p:nvPr>
            <p:ph type="sldNum" sz="quarter" idx="12"/>
          </p:nvPr>
        </p:nvSpPr>
        <p:spPr/>
        <p:txBody>
          <a:bodyPr/>
          <a:lstStyle/>
          <a:p>
            <a:pPr>
              <a:defRPr/>
            </a:pPr>
            <a:fld id="{2F48B6DC-2A7F-41BB-A8EF-4B2E6CCB80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rPr>
              <a:t>Acknowledgements </a:t>
            </a: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02C2AAFD-DE95-4087-A2E1-28411DB9E2C3}"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514600"/>
            <a:ext cx="8229600" cy="1143000"/>
          </a:xfrm>
        </p:spPr>
        <p:txBody>
          <a:bodyPr>
            <a:normAutofit fontScale="90000"/>
          </a:bodyPr>
          <a:lstStyle/>
          <a:p>
            <a:pPr eaLnBrk="1" hangingPunct="1"/>
            <a:r>
              <a:rPr lang="en-US" dirty="0" smtClean="0">
                <a:effectLst>
                  <a:outerShdw blurRad="38100" dist="38100" dir="2700000" algn="tl">
                    <a:srgbClr val="000000">
                      <a:alpha val="43137"/>
                    </a:srgbClr>
                  </a:outerShdw>
                </a:effectLst>
              </a:rPr>
              <a:t>Questions</a:t>
            </a:r>
            <a:r>
              <a:rPr lang="en-US" dirty="0" smtClean="0"/>
              <a:t/>
            </a:r>
            <a:br>
              <a:rPr lang="en-US" dirty="0" smtClean="0"/>
            </a:br>
            <a:r>
              <a:rPr lang="en-US" sz="3600" dirty="0" smtClean="0">
                <a:solidFill>
                  <a:srgbClr val="0000FF"/>
                </a:solidFill>
                <a:latin typeface="Berlin Sans FB" pitchFamily="34" charset="0"/>
              </a:rPr>
              <a:t>patrina.bly@noaa.gov</a:t>
            </a:r>
            <a:endParaRPr lang="en-US" dirty="0" smtClean="0">
              <a:solidFill>
                <a:srgbClr val="0000FF"/>
              </a:solidFill>
              <a:latin typeface="Berlin Sans FB" pitchFamily="34" charset="0"/>
            </a:endParaRPr>
          </a:p>
        </p:txBody>
      </p:sp>
      <p:sp>
        <p:nvSpPr>
          <p:cNvPr id="4" name="Slide Number Placeholder 3"/>
          <p:cNvSpPr>
            <a:spLocks noGrp="1"/>
          </p:cNvSpPr>
          <p:nvPr>
            <p:ph type="sldNum" sz="quarter" idx="12"/>
          </p:nvPr>
        </p:nvSpPr>
        <p:spPr/>
        <p:txBody>
          <a:bodyPr/>
          <a:lstStyle/>
          <a:p>
            <a:pPr>
              <a:defRPr/>
            </a:pPr>
            <a:fld id="{A5240FA7-5821-44EA-8533-369C8883C11C}" type="slidenum">
              <a:rPr lang="en-US" smtClean="0"/>
              <a:pPr>
                <a:defRPr/>
              </a:pPr>
              <a:t>21</a:t>
            </a:fld>
            <a:endParaRPr lang="en-US" dirty="0"/>
          </a:p>
        </p:txBody>
      </p:sp>
      <p:pic>
        <p:nvPicPr>
          <p:cNvPr id="22532"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19100" y="762000"/>
            <a:ext cx="1447800" cy="1433513"/>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tretch>
            <a:fillRect/>
          </a:stretch>
        </p:blipFill>
        <p:spPr bwMode="auto">
          <a:xfrm>
            <a:off x="466725" y="2590800"/>
            <a:ext cx="1428750" cy="1428750"/>
          </a:xfrm>
          <a:prstGeom prst="rect">
            <a:avLst/>
          </a:prstGeom>
          <a:noFill/>
          <a:ln>
            <a:noFill/>
          </a:ln>
        </p:spPr>
      </p:pic>
      <p:pic>
        <p:nvPicPr>
          <p:cNvPr id="1027" name="Picture 3"/>
          <p:cNvPicPr>
            <a:picLocks noChangeAspect="1" noChangeArrowheads="1"/>
          </p:cNvPicPr>
          <p:nvPr/>
        </p:nvPicPr>
        <p:blipFill>
          <a:blip r:embed="rId5" cstate="print"/>
          <a:srcRect/>
          <a:stretch>
            <a:fillRect/>
          </a:stretch>
        </p:blipFill>
        <p:spPr bwMode="auto">
          <a:xfrm>
            <a:off x="457200" y="4419600"/>
            <a:ext cx="14478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00B71FC-3999-4C14-8F62-D49855C40874}" type="slidenum">
              <a:rPr lang="en-US" smtClean="0"/>
              <a:pPr>
                <a:defRPr/>
              </a:pPr>
              <a:t>3</a:t>
            </a:fld>
            <a:endParaRPr lang="en-US"/>
          </a:p>
        </p:txBody>
      </p:sp>
      <p:sp>
        <p:nvSpPr>
          <p:cNvPr id="10" name="Title 1"/>
          <p:cNvSpPr>
            <a:spLocks noGrp="1"/>
          </p:cNvSpPr>
          <p:nvPr>
            <p:ph type="title"/>
          </p:nvPr>
        </p:nvSpPr>
        <p:spPr>
          <a:xfrm>
            <a:off x="990600" y="228600"/>
            <a:ext cx="7239000" cy="1143000"/>
          </a:xfrm>
        </p:spPr>
        <p:txBody>
          <a:bodyPr/>
          <a:lstStyle/>
          <a:p>
            <a:pPr eaLnBrk="1" hangingPunct="1">
              <a:defRPr/>
            </a:pPr>
            <a:r>
              <a:rPr lang="en-US" dirty="0" smtClean="0">
                <a:effectLst>
                  <a:outerShdw blurRad="38100" dist="38100" dir="2700000" algn="tl">
                    <a:srgbClr val="000000">
                      <a:alpha val="43137"/>
                    </a:srgbClr>
                  </a:outerShdw>
                </a:effectLst>
              </a:rPr>
              <a:t>Deepwater Horizon</a:t>
            </a:r>
          </a:p>
        </p:txBody>
      </p:sp>
      <p:sp>
        <p:nvSpPr>
          <p:cNvPr id="4100" name="Rectangle 11"/>
          <p:cNvSpPr>
            <a:spLocks noChangeArrowheads="1"/>
          </p:cNvSpPr>
          <p:nvPr/>
        </p:nvSpPr>
        <p:spPr bwMode="auto">
          <a:xfrm>
            <a:off x="1143000" y="1295400"/>
            <a:ext cx="6553200" cy="923925"/>
          </a:xfrm>
          <a:prstGeom prst="rect">
            <a:avLst/>
          </a:prstGeom>
          <a:noFill/>
          <a:ln w="9525">
            <a:noFill/>
            <a:miter lim="800000"/>
            <a:headEnd/>
            <a:tailEnd/>
          </a:ln>
        </p:spPr>
        <p:txBody>
          <a:bodyPr wrap="square">
            <a:spAutoFit/>
          </a:bodyPr>
          <a:lstStyle/>
          <a:p>
            <a:pPr algn="ctr"/>
            <a:r>
              <a:rPr lang="en-US" dirty="0"/>
              <a:t>On April 20, 2010, an explosion </a:t>
            </a:r>
            <a:r>
              <a:rPr lang="en-US" dirty="0" smtClean="0"/>
              <a:t>occurred on the British Petroleum operated Deepwater </a:t>
            </a:r>
            <a:r>
              <a:rPr lang="en-US" dirty="0"/>
              <a:t>Horizon drilling </a:t>
            </a:r>
            <a:r>
              <a:rPr lang="en-US" dirty="0" smtClean="0"/>
              <a:t>platform </a:t>
            </a:r>
            <a:r>
              <a:rPr lang="en-US" dirty="0"/>
              <a:t>situated about 40 miles from the coast of Louisiana.</a:t>
            </a:r>
          </a:p>
        </p:txBody>
      </p:sp>
      <p:sp>
        <p:nvSpPr>
          <p:cNvPr id="4101" name="Rectangle 4"/>
          <p:cNvSpPr>
            <a:spLocks noChangeArrowheads="1"/>
          </p:cNvSpPr>
          <p:nvPr/>
        </p:nvSpPr>
        <p:spPr bwMode="auto">
          <a:xfrm>
            <a:off x="1524000" y="5334000"/>
            <a:ext cx="6172200" cy="923925"/>
          </a:xfrm>
          <a:prstGeom prst="rect">
            <a:avLst/>
          </a:prstGeom>
          <a:noFill/>
          <a:ln w="9525">
            <a:noFill/>
            <a:miter lim="800000"/>
            <a:headEnd/>
            <a:tailEnd/>
          </a:ln>
        </p:spPr>
        <p:txBody>
          <a:bodyPr>
            <a:spAutoFit/>
          </a:bodyPr>
          <a:lstStyle/>
          <a:p>
            <a:pPr algn="ctr"/>
            <a:r>
              <a:rPr lang="en-US" dirty="0"/>
              <a:t>On July 15, 2010, a temporary stop to the oil spill occurred with the placement of a cap.  Relief wells are currently underway to provide a permanent cease to the flow. </a:t>
            </a:r>
          </a:p>
        </p:txBody>
      </p:sp>
      <p:sp>
        <p:nvSpPr>
          <p:cNvPr id="3074" name="AutoShape 2" descr="http://www.tampabay.com/multimedia/archive/00107/per_thunder021410_107551c.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http://www.tampabay.com/multimedia/archive/00107/per_thunder021410_107551c.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1" descr="ecolological.png"/>
          <p:cNvPicPr>
            <a:picLocks noChangeAspect="1"/>
          </p:cNvPicPr>
          <p:nvPr/>
        </p:nvPicPr>
        <p:blipFill>
          <a:blip r:embed="rId3" cstate="print"/>
          <a:stretch>
            <a:fillRect/>
          </a:stretch>
        </p:blipFill>
        <p:spPr>
          <a:xfrm>
            <a:off x="304800" y="2133600"/>
            <a:ext cx="3276600" cy="2758934"/>
          </a:xfrm>
          <a:prstGeom prst="rect">
            <a:avLst/>
          </a:prstGeom>
        </p:spPr>
      </p:pic>
      <p:pic>
        <p:nvPicPr>
          <p:cNvPr id="11" name="Picture 6"/>
          <p:cNvPicPr>
            <a:picLocks noChangeAspect="1" noChangeArrowheads="1"/>
          </p:cNvPicPr>
          <p:nvPr/>
        </p:nvPicPr>
        <p:blipFill>
          <a:blip r:embed="rId4" cstate="print"/>
          <a:srcRect/>
          <a:stretch>
            <a:fillRect/>
          </a:stretch>
        </p:blipFill>
        <p:spPr bwMode="auto">
          <a:xfrm>
            <a:off x="2667000" y="2286000"/>
            <a:ext cx="3638622" cy="3063485"/>
          </a:xfrm>
          <a:prstGeom prst="rect">
            <a:avLst/>
          </a:prstGeom>
          <a:blipFill dpi="0" rotWithShape="1">
            <a:blip r:embed="rId5" cstate="print">
              <a:alphaModFix amt="92000"/>
            </a:blip>
            <a:srcRect/>
            <a:stretch>
              <a:fillRect/>
            </a:stretch>
          </a:blipFill>
          <a:ln w="9525">
            <a:noFill/>
            <a:miter lim="800000"/>
            <a:headEnd/>
            <a:tailEnd/>
          </a:ln>
        </p:spPr>
      </p:pic>
      <p:pic>
        <p:nvPicPr>
          <p:cNvPr id="3079" name="Picture 7"/>
          <p:cNvPicPr>
            <a:picLocks noChangeAspect="1" noChangeArrowheads="1"/>
          </p:cNvPicPr>
          <p:nvPr/>
        </p:nvPicPr>
        <p:blipFill>
          <a:blip r:embed="rId6" cstate="print"/>
          <a:srcRect/>
          <a:stretch>
            <a:fillRect/>
          </a:stretch>
        </p:blipFill>
        <p:spPr bwMode="auto">
          <a:xfrm>
            <a:off x="3124200" y="2514600"/>
            <a:ext cx="3800475" cy="2533650"/>
          </a:xfrm>
          <a:prstGeom prst="rect">
            <a:avLst/>
          </a:prstGeom>
          <a:noFill/>
          <a:ln w="9525">
            <a:noFill/>
            <a:miter lim="800000"/>
            <a:headEnd/>
            <a:tailEnd/>
          </a:ln>
        </p:spPr>
      </p:pic>
      <p:pic>
        <p:nvPicPr>
          <p:cNvPr id="3077" name="Picture 5"/>
          <p:cNvPicPr>
            <a:picLocks noChangeAspect="1" noChangeArrowheads="1"/>
          </p:cNvPicPr>
          <p:nvPr/>
        </p:nvPicPr>
        <p:blipFill>
          <a:blip r:embed="rId7" cstate="print"/>
          <a:srcRect/>
          <a:stretch>
            <a:fillRect/>
          </a:stretch>
        </p:blipFill>
        <p:spPr bwMode="auto">
          <a:xfrm>
            <a:off x="5105400" y="2209800"/>
            <a:ext cx="3658078" cy="2433638"/>
          </a:xfrm>
          <a:prstGeom prst="rect">
            <a:avLst/>
          </a:prstGeom>
          <a:noFill/>
          <a:ln w="9525">
            <a:noFill/>
            <a:miter lim="800000"/>
            <a:headEnd/>
            <a:tailEnd/>
          </a:ln>
        </p:spPr>
      </p:pic>
      <p:pic>
        <p:nvPicPr>
          <p:cNvPr id="3078" name="Picture 6"/>
          <p:cNvPicPr>
            <a:picLocks noChangeAspect="1" noChangeArrowheads="1"/>
          </p:cNvPicPr>
          <p:nvPr/>
        </p:nvPicPr>
        <p:blipFill>
          <a:blip r:embed="rId8" cstate="print"/>
          <a:srcRect/>
          <a:stretch>
            <a:fillRect/>
          </a:stretch>
        </p:blipFill>
        <p:spPr bwMode="auto">
          <a:xfrm>
            <a:off x="6629400" y="1872000"/>
            <a:ext cx="2209730" cy="34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ox(in)">
                                      <p:cBhvr>
                                        <p:cTn id="7" dur="500"/>
                                        <p:tgtEl>
                                          <p:spTgt spid="307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11"/>
                                        </p:tgtEl>
                                      </p:cBhvr>
                                    </p:animEffect>
                                    <p:set>
                                      <p:cBhvr>
                                        <p:cTn id="12" dur="1" fill="hold">
                                          <p:stCondLst>
                                            <p:cond delay="19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3077"/>
                                        </p:tgtEl>
                                        <p:attrNameLst>
                                          <p:attrName>ppt_x</p:attrName>
                                        </p:attrNameLst>
                                      </p:cBhvr>
                                      <p:tavLst>
                                        <p:tav tm="0">
                                          <p:val>
                                            <p:strVal val="ppt_x"/>
                                          </p:val>
                                        </p:tav>
                                        <p:tav tm="100000">
                                          <p:val>
                                            <p:strVal val="ppt_x"/>
                                          </p:val>
                                        </p:tav>
                                      </p:tavLst>
                                    </p:anim>
                                    <p:anim calcmode="lin" valueType="num">
                                      <p:cBhvr additive="base">
                                        <p:cTn id="17" dur="500"/>
                                        <p:tgtEl>
                                          <p:spTgt spid="3077"/>
                                        </p:tgtEl>
                                        <p:attrNameLst>
                                          <p:attrName>ppt_y</p:attrName>
                                        </p:attrNameLst>
                                      </p:cBhvr>
                                      <p:tavLst>
                                        <p:tav tm="0">
                                          <p:val>
                                            <p:strVal val="ppt_y"/>
                                          </p:val>
                                        </p:tav>
                                        <p:tav tm="100000">
                                          <p:val>
                                            <p:strVal val="1+ppt_h/2"/>
                                          </p:val>
                                        </p:tav>
                                      </p:tavLst>
                                    </p:anim>
                                    <p:set>
                                      <p:cBhvr>
                                        <p:cTn id="18" dur="1" fill="hold">
                                          <p:stCondLst>
                                            <p:cond delay="499"/>
                                          </p:stCondLst>
                                        </p:cTn>
                                        <p:tgtEl>
                                          <p:spTgt spid="3077"/>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3079"/>
                                        </p:tgtEl>
                                        <p:attrNameLst>
                                          <p:attrName>style.visibility</p:attrName>
                                        </p:attrNameLst>
                                      </p:cBhvr>
                                      <p:to>
                                        <p:strVal val="visible"/>
                                      </p:to>
                                    </p:set>
                                    <p:animEffect transition="in" filter="fade">
                                      <p:cBhvr>
                                        <p:cTn id="26" dur="2000"/>
                                        <p:tgtEl>
                                          <p:spTgt spid="3079"/>
                                        </p:tgtEl>
                                      </p:cBhvr>
                                    </p:animEffect>
                                  </p:childTnLst>
                                </p:cTn>
                              </p:par>
                            </p:childTnLst>
                          </p:cTn>
                        </p:par>
                        <p:par>
                          <p:cTn id="27" fill="hold">
                            <p:stCondLst>
                              <p:cond delay="4500"/>
                            </p:stCondLst>
                            <p:childTnLst>
                              <p:par>
                                <p:cTn id="28" presetID="10" presetClass="entr" presetSubtype="0" fill="hold" nodeType="afterEffect">
                                  <p:stCondLst>
                                    <p:cond delay="0"/>
                                  </p:stCondLst>
                                  <p:childTnLst>
                                    <p:set>
                                      <p:cBhvr>
                                        <p:cTn id="29" dur="1" fill="hold">
                                          <p:stCondLst>
                                            <p:cond delay="0"/>
                                          </p:stCondLst>
                                        </p:cTn>
                                        <p:tgtEl>
                                          <p:spTgt spid="3078"/>
                                        </p:tgtEl>
                                        <p:attrNameLst>
                                          <p:attrName>style.visibility</p:attrName>
                                        </p:attrNameLst>
                                      </p:cBhvr>
                                      <p:to>
                                        <p:strVal val="visible"/>
                                      </p:to>
                                    </p:set>
                                    <p:animEffect transition="in" filter="fade">
                                      <p:cBhvr>
                                        <p:cTn id="30"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952500" y="228600"/>
            <a:ext cx="7239000" cy="1143000"/>
          </a:xfrm>
        </p:spPr>
        <p:txBody>
          <a:bodyPr/>
          <a:lstStyle/>
          <a:p>
            <a:pPr eaLnBrk="1" hangingPunct="1">
              <a:defRPr/>
            </a:pPr>
            <a:r>
              <a:rPr lang="en-US" dirty="0" smtClean="0">
                <a:effectLst>
                  <a:outerShdw blurRad="38100" dist="38100" dir="2700000" algn="tl">
                    <a:srgbClr val="000000">
                      <a:alpha val="43137"/>
                    </a:srgbClr>
                  </a:outerShdw>
                </a:effectLst>
              </a:rPr>
              <a:t>Objective</a:t>
            </a:r>
          </a:p>
        </p:txBody>
      </p:sp>
      <p:sp>
        <p:nvSpPr>
          <p:cNvPr id="4" name="Slide Number Placeholder 3"/>
          <p:cNvSpPr>
            <a:spLocks noGrp="1"/>
          </p:cNvSpPr>
          <p:nvPr>
            <p:ph type="sldNum" sz="quarter" idx="12"/>
          </p:nvPr>
        </p:nvSpPr>
        <p:spPr/>
        <p:txBody>
          <a:bodyPr/>
          <a:lstStyle/>
          <a:p>
            <a:pPr>
              <a:defRPr/>
            </a:pPr>
            <a:fld id="{55985D76-A0D1-48DF-A9CF-2C1AECECF3C9}" type="slidenum">
              <a:rPr lang="en-US" smtClean="0"/>
              <a:pPr>
                <a:defRPr/>
              </a:pPr>
              <a:t>4</a:t>
            </a:fld>
            <a:endParaRPr lang="en-US" dirty="0"/>
          </a:p>
        </p:txBody>
      </p:sp>
      <p:sp>
        <p:nvSpPr>
          <p:cNvPr id="5124" name="Rectangle 7"/>
          <p:cNvSpPr>
            <a:spLocks noChangeArrowheads="1"/>
          </p:cNvSpPr>
          <p:nvPr/>
        </p:nvSpPr>
        <p:spPr bwMode="auto">
          <a:xfrm>
            <a:off x="647700" y="1219200"/>
            <a:ext cx="7848600" cy="923925"/>
          </a:xfrm>
          <a:prstGeom prst="rect">
            <a:avLst/>
          </a:prstGeom>
          <a:noFill/>
          <a:ln w="9525">
            <a:noFill/>
            <a:miter lim="800000"/>
            <a:headEnd/>
            <a:tailEnd/>
          </a:ln>
        </p:spPr>
        <p:txBody>
          <a:bodyPr>
            <a:spAutoFit/>
          </a:bodyPr>
          <a:lstStyle/>
          <a:p>
            <a:pPr algn="ctr"/>
            <a:r>
              <a:rPr lang="en-US"/>
              <a:t>Through the development of a spatial application, an assessment using GIS was made to view the extents of the 2010 Deepwater Horizon oil spill.  Key components found within the application include: </a:t>
            </a:r>
          </a:p>
        </p:txBody>
      </p:sp>
      <p:sp>
        <p:nvSpPr>
          <p:cNvPr id="9" name="Rectangle 8"/>
          <p:cNvSpPr/>
          <p:nvPr/>
        </p:nvSpPr>
        <p:spPr>
          <a:xfrm>
            <a:off x="1219200" y="2514600"/>
            <a:ext cx="6553200" cy="52322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pitchFamily="34" charset="0"/>
              </a:rPr>
              <a:t>NOAA </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pitchFamily="34" charset="0"/>
              </a:rPr>
              <a:t>National Marine Sanctuaries</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pitchFamily="34" charset="0"/>
            </a:endParaRPr>
          </a:p>
        </p:txBody>
      </p:sp>
      <p:sp>
        <p:nvSpPr>
          <p:cNvPr id="10" name="Rectangle 9"/>
          <p:cNvSpPr/>
          <p:nvPr/>
        </p:nvSpPr>
        <p:spPr>
          <a:xfrm>
            <a:off x="1790700" y="4617720"/>
            <a:ext cx="5562600" cy="5232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pitchFamily="34" charset="0"/>
              </a:rPr>
              <a:t>Deepwater Horizon incident</a:t>
            </a:r>
          </a:p>
        </p:txBody>
      </p:sp>
      <p:sp>
        <p:nvSpPr>
          <p:cNvPr id="11" name="Rectangle 10"/>
          <p:cNvSpPr/>
          <p:nvPr/>
        </p:nvSpPr>
        <p:spPr>
          <a:xfrm>
            <a:off x="2605150" y="3916680"/>
            <a:ext cx="3933701" cy="5232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pitchFamily="34" charset="0"/>
              </a:rPr>
              <a:t>Oil Extents</a:t>
            </a:r>
          </a:p>
        </p:txBody>
      </p:sp>
      <p:sp>
        <p:nvSpPr>
          <p:cNvPr id="12" name="Rectangle 11"/>
          <p:cNvSpPr/>
          <p:nvPr/>
        </p:nvSpPr>
        <p:spPr>
          <a:xfrm>
            <a:off x="1828800" y="5318760"/>
            <a:ext cx="5562600" cy="52322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pitchFamily="34" charset="0"/>
              </a:rPr>
              <a:t>Vessel Monitoring System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pitchFamily="34" charset="0"/>
              </a:rPr>
              <a:t>Data</a:t>
            </a:r>
          </a:p>
        </p:txBody>
      </p:sp>
      <p:sp>
        <p:nvSpPr>
          <p:cNvPr id="13" name="Rectangle 12"/>
          <p:cNvSpPr/>
          <p:nvPr/>
        </p:nvSpPr>
        <p:spPr>
          <a:xfrm>
            <a:off x="2605150" y="3215640"/>
            <a:ext cx="3933701" cy="5232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pitchFamily="34" charset="0"/>
              </a:rPr>
              <a:t>Fishery Closures</a:t>
            </a:r>
          </a:p>
        </p:txBody>
      </p:sp>
      <p:sp>
        <p:nvSpPr>
          <p:cNvPr id="15" name="Rectangle 14"/>
          <p:cNvSpPr/>
          <p:nvPr/>
        </p:nvSpPr>
        <p:spPr>
          <a:xfrm>
            <a:off x="2605150" y="6019800"/>
            <a:ext cx="3933701" cy="5232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pitchFamily="34" charset="0"/>
              </a:rPr>
              <a:t>Shoreline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itle 1"/>
          <p:cNvSpPr>
            <a:spLocks noGrp="1"/>
          </p:cNvSpPr>
          <p:nvPr>
            <p:ph type="title"/>
          </p:nvPr>
        </p:nvSpPr>
        <p:spPr>
          <a:xfrm>
            <a:off x="609600" y="304800"/>
            <a:ext cx="7543800" cy="781050"/>
          </a:xfrm>
        </p:spPr>
        <p:txBody>
          <a:bodyPr/>
          <a:lstStyle/>
          <a:p>
            <a:pPr algn="ctr">
              <a:defRPr/>
            </a:pPr>
            <a:r>
              <a:rPr lang="en-US" sz="4400" b="0" dirty="0" smtClean="0">
                <a:effectLst>
                  <a:outerShdw blurRad="38100" dist="38100" dir="2700000" algn="tl">
                    <a:srgbClr val="000000">
                      <a:alpha val="43137"/>
                    </a:srgbClr>
                  </a:outerShdw>
                </a:effectLst>
              </a:rPr>
              <a:t>Environmental Factors</a:t>
            </a:r>
          </a:p>
        </p:txBody>
      </p:sp>
      <p:sp>
        <p:nvSpPr>
          <p:cNvPr id="4" name="Slide Number Placeholder 3"/>
          <p:cNvSpPr>
            <a:spLocks noGrp="1"/>
          </p:cNvSpPr>
          <p:nvPr>
            <p:ph type="sldNum" sz="quarter" idx="12"/>
          </p:nvPr>
        </p:nvSpPr>
        <p:spPr/>
        <p:txBody>
          <a:bodyPr/>
          <a:lstStyle/>
          <a:p>
            <a:pPr>
              <a:defRPr/>
            </a:pPr>
            <a:fld id="{87F3EF14-3909-4447-B6A0-3F45E07BC069}" type="slidenum">
              <a:rPr lang="en-US" smtClean="0"/>
              <a:pPr>
                <a:defRPr/>
              </a:pPr>
              <a:t>5</a:t>
            </a:fld>
            <a:endParaRPr lang="en-US"/>
          </a:p>
        </p:txBody>
      </p:sp>
      <p:sp>
        <p:nvSpPr>
          <p:cNvPr id="6148" name="Content Placeholder 2"/>
          <p:cNvSpPr>
            <a:spLocks noGrp="1"/>
          </p:cNvSpPr>
          <p:nvPr>
            <p:ph idx="1"/>
          </p:nvPr>
        </p:nvSpPr>
        <p:spPr>
          <a:xfrm>
            <a:off x="457200" y="1112838"/>
            <a:ext cx="8229600" cy="4525962"/>
          </a:xfrm>
        </p:spPr>
        <p:txBody>
          <a:bodyPr/>
          <a:lstStyle/>
          <a:p>
            <a:pPr eaLnBrk="1" hangingPunct="1"/>
            <a:r>
              <a:rPr lang="en-US" sz="2800" dirty="0" smtClean="0"/>
              <a:t>Deep Sea Corals</a:t>
            </a:r>
          </a:p>
          <a:p>
            <a:pPr lvl="1" eaLnBrk="1" hangingPunct="1"/>
            <a:r>
              <a:rPr lang="en-US" sz="2000" dirty="0" smtClean="0"/>
              <a:t>Found at depths just beneath the surface to the abyss (2000 m), where water temperatures may be as cold as 4° C</a:t>
            </a:r>
          </a:p>
          <a:p>
            <a:pPr lvl="1" eaLnBrk="1" hangingPunct="1"/>
            <a:r>
              <a:rPr lang="en-US" sz="2000" dirty="0" err="1" smtClean="0"/>
              <a:t>Lophelia</a:t>
            </a:r>
            <a:r>
              <a:rPr lang="en-US" sz="2000" dirty="0" smtClean="0"/>
              <a:t>  &amp; </a:t>
            </a:r>
            <a:r>
              <a:rPr lang="en-US" sz="2000" dirty="0" err="1" smtClean="0"/>
              <a:t>Oculina</a:t>
            </a:r>
            <a:endParaRPr lang="en-US" sz="2000" dirty="0" smtClean="0"/>
          </a:p>
          <a:p>
            <a:pPr lvl="2" eaLnBrk="1" hangingPunct="1"/>
            <a:r>
              <a:rPr lang="en-US" sz="1600" dirty="0" smtClean="0"/>
              <a:t>extensive deep-water communities that attract commercially important species of fish, making them susceptible to destructive bottom trawling practices</a:t>
            </a:r>
          </a:p>
          <a:p>
            <a:pPr lvl="1" eaLnBrk="1" hangingPunct="1">
              <a:buFont typeface="Arial" charset="0"/>
              <a:buNone/>
            </a:pPr>
            <a:endParaRPr lang="en-US" dirty="0" smtClean="0"/>
          </a:p>
          <a:p>
            <a:pPr eaLnBrk="1" hangingPunct="1"/>
            <a:r>
              <a:rPr lang="en-US" sz="2800" dirty="0" smtClean="0"/>
              <a:t>NOAA National Marine Sanctuaries</a:t>
            </a:r>
          </a:p>
          <a:p>
            <a:pPr lvl="1" eaLnBrk="1" hangingPunct="1"/>
            <a:r>
              <a:rPr lang="en-US" sz="2000" dirty="0" smtClean="0"/>
              <a:t>Florida Keys National Marine Sanctuary </a:t>
            </a:r>
          </a:p>
          <a:p>
            <a:pPr lvl="1" eaLnBrk="1" hangingPunct="1">
              <a:lnSpc>
                <a:spcPct val="150000"/>
              </a:lnSpc>
            </a:pPr>
            <a:r>
              <a:rPr lang="en-US" sz="2000" dirty="0" smtClean="0"/>
              <a:t>Flower Garden Bank National Marine Sanctuary</a:t>
            </a:r>
          </a:p>
          <a:p>
            <a:pPr eaLnBrk="1" hangingPunct="1">
              <a:buFont typeface="Arial" charset="0"/>
              <a:buNone/>
            </a:pPr>
            <a:endParaRPr lang="en-US"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itle 1"/>
          <p:cNvSpPr>
            <a:spLocks noGrp="1"/>
          </p:cNvSpPr>
          <p:nvPr>
            <p:ph type="title"/>
          </p:nvPr>
        </p:nvSpPr>
        <p:spPr>
          <a:xfrm>
            <a:off x="609600" y="304800"/>
            <a:ext cx="7543800" cy="781050"/>
          </a:xfrm>
        </p:spPr>
        <p:txBody>
          <a:bodyPr/>
          <a:lstStyle/>
          <a:p>
            <a:pPr algn="ctr">
              <a:defRPr/>
            </a:pPr>
            <a:r>
              <a:rPr lang="en-US" sz="4400" b="0" dirty="0" smtClean="0">
                <a:effectLst>
                  <a:outerShdw blurRad="38100" dist="38100" dir="2700000" algn="tl">
                    <a:srgbClr val="000000">
                      <a:alpha val="43137"/>
                    </a:srgbClr>
                  </a:outerShdw>
                </a:effectLst>
              </a:rPr>
              <a:t>Vessel Monitoring System</a:t>
            </a:r>
          </a:p>
        </p:txBody>
      </p:sp>
      <p:sp>
        <p:nvSpPr>
          <p:cNvPr id="4" name="Slide Number Placeholder 3"/>
          <p:cNvSpPr>
            <a:spLocks noGrp="1"/>
          </p:cNvSpPr>
          <p:nvPr>
            <p:ph type="sldNum" sz="quarter" idx="12"/>
          </p:nvPr>
        </p:nvSpPr>
        <p:spPr/>
        <p:txBody>
          <a:bodyPr/>
          <a:lstStyle/>
          <a:p>
            <a:pPr>
              <a:defRPr/>
            </a:pPr>
            <a:fld id="{60EBFEEC-C53D-45E6-84DA-D74994A963F0}" type="slidenum">
              <a:rPr lang="en-US" smtClean="0"/>
              <a:pPr>
                <a:defRPr/>
              </a:pPr>
              <a:t>6</a:t>
            </a:fld>
            <a:endParaRPr lang="en-US"/>
          </a:p>
        </p:txBody>
      </p:sp>
      <p:sp>
        <p:nvSpPr>
          <p:cNvPr id="7172" name="Rectangle 4"/>
          <p:cNvSpPr>
            <a:spLocks noChangeArrowheads="1"/>
          </p:cNvSpPr>
          <p:nvPr/>
        </p:nvSpPr>
        <p:spPr bwMode="auto">
          <a:xfrm>
            <a:off x="1371600" y="1295400"/>
            <a:ext cx="6172200" cy="646113"/>
          </a:xfrm>
          <a:prstGeom prst="rect">
            <a:avLst/>
          </a:prstGeom>
          <a:noFill/>
          <a:ln w="9525">
            <a:noFill/>
            <a:miter lim="800000"/>
            <a:headEnd/>
            <a:tailEnd/>
          </a:ln>
        </p:spPr>
        <p:txBody>
          <a:bodyPr>
            <a:spAutoFit/>
          </a:bodyPr>
          <a:lstStyle/>
          <a:p>
            <a:pPr algn="ctr"/>
            <a:r>
              <a:rPr lang="en-US" dirty="0"/>
              <a:t>The Vessel Monitoring System is an expansive system regulated by </a:t>
            </a:r>
            <a:r>
              <a:rPr lang="en-US" dirty="0" smtClean="0"/>
              <a:t>the NMFS </a:t>
            </a:r>
            <a:r>
              <a:rPr lang="en-US" dirty="0"/>
              <a:t>Office of Law </a:t>
            </a:r>
            <a:r>
              <a:rPr lang="en-US" dirty="0" smtClean="0"/>
              <a:t>Enforcement </a:t>
            </a:r>
            <a:endParaRPr lang="en-US" dirty="0"/>
          </a:p>
        </p:txBody>
      </p:sp>
      <p:pic>
        <p:nvPicPr>
          <p:cNvPr id="7173" name="Picture 2"/>
          <p:cNvPicPr>
            <a:picLocks noChangeAspect="1" noChangeArrowheads="1"/>
          </p:cNvPicPr>
          <p:nvPr/>
        </p:nvPicPr>
        <p:blipFill>
          <a:blip r:embed="rId3" cstate="print"/>
          <a:srcRect/>
          <a:stretch>
            <a:fillRect/>
          </a:stretch>
        </p:blipFill>
        <p:spPr bwMode="auto">
          <a:xfrm>
            <a:off x="2057400" y="2057400"/>
            <a:ext cx="4625975" cy="3276600"/>
          </a:xfrm>
          <a:prstGeom prst="rect">
            <a:avLst/>
          </a:prstGeom>
          <a:noFill/>
          <a:ln w="9525">
            <a:noFill/>
            <a:miter lim="800000"/>
            <a:headEnd/>
            <a:tailEnd/>
          </a:ln>
        </p:spPr>
      </p:pic>
      <p:sp>
        <p:nvSpPr>
          <p:cNvPr id="7174" name="Rectangle 6"/>
          <p:cNvSpPr>
            <a:spLocks noChangeArrowheads="1"/>
          </p:cNvSpPr>
          <p:nvPr/>
        </p:nvSpPr>
        <p:spPr bwMode="auto">
          <a:xfrm>
            <a:off x="1447800" y="5562600"/>
            <a:ext cx="6172200" cy="923925"/>
          </a:xfrm>
          <a:prstGeom prst="rect">
            <a:avLst/>
          </a:prstGeom>
          <a:noFill/>
          <a:ln w="9525">
            <a:noFill/>
            <a:miter lim="800000"/>
            <a:headEnd/>
            <a:tailEnd/>
          </a:ln>
        </p:spPr>
        <p:txBody>
          <a:bodyPr>
            <a:spAutoFit/>
          </a:bodyPr>
          <a:lstStyle/>
          <a:p>
            <a:pPr algn="ctr"/>
            <a:r>
              <a:rPr lang="en-US" dirty="0"/>
              <a:t>Information that can be found within the </a:t>
            </a:r>
            <a:r>
              <a:rPr lang="en-US" dirty="0" smtClean="0"/>
              <a:t>VMS database includes, </a:t>
            </a:r>
            <a:r>
              <a:rPr lang="en-US" dirty="0"/>
              <a:t>USCG radio number, vessel </a:t>
            </a:r>
            <a:r>
              <a:rPr lang="en-US" dirty="0" smtClean="0"/>
              <a:t>name position, and average speed</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715962"/>
          </a:xfrm>
        </p:spPr>
        <p:txBody>
          <a:bodyPr>
            <a:normAutofit fontScale="90000"/>
          </a:bodyPr>
          <a:lstStyle/>
          <a:p>
            <a:pPr eaLnBrk="1" hangingPunct="1">
              <a:defRPr/>
            </a:pPr>
            <a:r>
              <a:rPr lang="en-US" dirty="0" smtClean="0">
                <a:effectLst>
                  <a:outerShdw blurRad="38100" dist="38100" dir="2700000" algn="tl">
                    <a:srgbClr val="000000">
                      <a:alpha val="43137"/>
                    </a:srgbClr>
                  </a:outerShdw>
                </a:effectLst>
              </a:rPr>
              <a:t>Methodology </a:t>
            </a:r>
          </a:p>
        </p:txBody>
      </p:sp>
      <p:sp>
        <p:nvSpPr>
          <p:cNvPr id="8195" name="Content Placeholder 2"/>
          <p:cNvSpPr>
            <a:spLocks noGrp="1"/>
          </p:cNvSpPr>
          <p:nvPr>
            <p:ph idx="1"/>
          </p:nvPr>
        </p:nvSpPr>
        <p:spPr>
          <a:xfrm>
            <a:off x="457200" y="1112838"/>
            <a:ext cx="8229600" cy="4525962"/>
          </a:xfrm>
        </p:spPr>
        <p:txBody>
          <a:bodyPr>
            <a:normAutofit fontScale="92500" lnSpcReduction="10000"/>
          </a:bodyPr>
          <a:lstStyle/>
          <a:p>
            <a:pPr eaLnBrk="1" hangingPunct="1"/>
            <a:r>
              <a:rPr lang="en-US" sz="2800" dirty="0" smtClean="0"/>
              <a:t>Data</a:t>
            </a:r>
            <a:r>
              <a:rPr lang="en-US" dirty="0" smtClean="0"/>
              <a:t> </a:t>
            </a:r>
            <a:r>
              <a:rPr lang="en-US" sz="2800" dirty="0" smtClean="0"/>
              <a:t>Sources</a:t>
            </a:r>
            <a:r>
              <a:rPr lang="en-US" dirty="0" smtClean="0"/>
              <a:t> </a:t>
            </a:r>
          </a:p>
          <a:p>
            <a:pPr lvl="1" eaLnBrk="1" hangingPunct="1"/>
            <a:r>
              <a:rPr lang="en-US" sz="2000" dirty="0" smtClean="0"/>
              <a:t>National Oceanic and Atmospheric Administration </a:t>
            </a:r>
            <a:r>
              <a:rPr lang="en-US" dirty="0" smtClean="0"/>
              <a:t> </a:t>
            </a:r>
          </a:p>
          <a:p>
            <a:pPr lvl="2" eaLnBrk="1" hangingPunct="1"/>
            <a:r>
              <a:rPr lang="en-US" sz="1600" dirty="0" smtClean="0"/>
              <a:t>NMFS</a:t>
            </a:r>
          </a:p>
          <a:p>
            <a:pPr lvl="3" eaLnBrk="1" hangingPunct="1"/>
            <a:r>
              <a:rPr lang="en-US" sz="1200" dirty="0" smtClean="0"/>
              <a:t>Closures</a:t>
            </a:r>
          </a:p>
          <a:p>
            <a:pPr lvl="3" eaLnBrk="1" hangingPunct="1"/>
            <a:r>
              <a:rPr lang="en-US" sz="1200" dirty="0" smtClean="0"/>
              <a:t>Permitting data/Fishery Codes </a:t>
            </a:r>
          </a:p>
          <a:p>
            <a:pPr lvl="2" eaLnBrk="1" hangingPunct="1"/>
            <a:r>
              <a:rPr lang="en-US" sz="1600" dirty="0" smtClean="0"/>
              <a:t>Vessel Monitoring System (VMS)</a:t>
            </a:r>
          </a:p>
          <a:p>
            <a:pPr lvl="3" eaLnBrk="1" hangingPunct="1"/>
            <a:r>
              <a:rPr lang="en-US" sz="1200" dirty="0" smtClean="0"/>
              <a:t>Benthic Specified Fisheries </a:t>
            </a:r>
          </a:p>
          <a:p>
            <a:pPr lvl="1" eaLnBrk="1" hangingPunct="1"/>
            <a:r>
              <a:rPr lang="en-US" sz="2000" dirty="0" err="1" smtClean="0"/>
              <a:t>Roffer's</a:t>
            </a:r>
            <a:r>
              <a:rPr lang="en-US" sz="2000" dirty="0" smtClean="0"/>
              <a:t> Ocean Fishing Forecasting Service, Inc. </a:t>
            </a:r>
          </a:p>
          <a:p>
            <a:pPr lvl="2" eaLnBrk="1" hangingPunct="1"/>
            <a:r>
              <a:rPr lang="en-US" sz="1600" dirty="0" smtClean="0"/>
              <a:t>a scientific consulting company based in Miami and West Melbourne, Florida (U.S.A.) that is involved with fisheries oceanography, environmental science, and satellite remote sensing. </a:t>
            </a:r>
            <a:endParaRPr lang="en-US" sz="2800" dirty="0" smtClean="0"/>
          </a:p>
          <a:p>
            <a:pPr eaLnBrk="1" hangingPunct="1"/>
            <a:r>
              <a:rPr lang="en-US" sz="2800" dirty="0" smtClean="0"/>
              <a:t>Software </a:t>
            </a:r>
          </a:p>
          <a:p>
            <a:pPr lvl="1" eaLnBrk="1" hangingPunct="1"/>
            <a:r>
              <a:rPr lang="en-US" sz="2000" dirty="0" smtClean="0"/>
              <a:t>ESRI® </a:t>
            </a:r>
            <a:r>
              <a:rPr lang="en-US" sz="2000" dirty="0" err="1" smtClean="0"/>
              <a:t>ArcMap</a:t>
            </a:r>
            <a:r>
              <a:rPr lang="en-US" sz="2000" dirty="0" smtClean="0"/>
              <a:t>™ 9.3.1</a:t>
            </a:r>
          </a:p>
          <a:p>
            <a:pPr lvl="1" eaLnBrk="1" hangingPunct="1"/>
            <a:r>
              <a:rPr lang="en-US" sz="2000" dirty="0" smtClean="0"/>
              <a:t>Oracle 11g SQL Developer</a:t>
            </a:r>
          </a:p>
          <a:p>
            <a:pPr lvl="1" eaLnBrk="1" hangingPunct="1"/>
            <a:r>
              <a:rPr lang="en-US" sz="2000" baseline="30000" dirty="0" smtClean="0"/>
              <a:t> </a:t>
            </a:r>
            <a:r>
              <a:rPr lang="en-US" sz="2000" dirty="0" smtClean="0"/>
              <a:t>Microsoft Access 2003 </a:t>
            </a:r>
            <a:endParaRPr lang="en-US" sz="2000" baseline="30000" dirty="0" smtClean="0"/>
          </a:p>
          <a:p>
            <a:pPr eaLnBrk="1" hangingPunct="1">
              <a:buFont typeface="Arial" charset="0"/>
              <a:buNone/>
            </a:pPr>
            <a:endParaRPr lang="en-US" dirty="0" smtClean="0"/>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595BF97C-A3EC-415D-9394-8E13F18FFC38}"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D931F62-2AA6-42D4-BBB3-E58DC43B8552}" type="slidenum">
              <a:rPr lang="en-US" smtClean="0"/>
              <a:pPr>
                <a:defRPr/>
              </a:pPr>
              <a:t>8</a:t>
            </a:fld>
            <a:endParaRPr lang="en-US" dirty="0"/>
          </a:p>
        </p:txBody>
      </p:sp>
      <p:pic>
        <p:nvPicPr>
          <p:cNvPr id="9219" name="Picture 2"/>
          <p:cNvPicPr>
            <a:picLocks noGrp="1" noChangeAspect="1" noChangeArrowheads="1"/>
          </p:cNvPicPr>
          <p:nvPr>
            <p:ph idx="1"/>
          </p:nvPr>
        </p:nvPicPr>
        <p:blipFill>
          <a:blip r:embed="rId2" cstate="print"/>
          <a:srcRect/>
          <a:stretch>
            <a:fillRect/>
          </a:stretch>
        </p:blipFill>
        <p:spPr>
          <a:xfrm>
            <a:off x="347663" y="914400"/>
            <a:ext cx="8567737" cy="5349875"/>
          </a:xfrm>
          <a:noFill/>
        </p:spPr>
      </p:pic>
      <p:sp>
        <p:nvSpPr>
          <p:cNvPr id="8197" name="Title 1"/>
          <p:cNvSpPr>
            <a:spLocks noGrp="1"/>
          </p:cNvSpPr>
          <p:nvPr>
            <p:ph type="title"/>
          </p:nvPr>
        </p:nvSpPr>
        <p:spPr>
          <a:xfrm>
            <a:off x="517525" y="350838"/>
            <a:ext cx="8229600" cy="563562"/>
          </a:xfrm>
        </p:spPr>
        <p:txBody>
          <a:bodyPr>
            <a:normAutofit fontScale="90000"/>
          </a:bodyPr>
          <a:lstStyle/>
          <a:p>
            <a:pPr eaLnBrk="1" hangingPunct="1">
              <a:defRPr/>
            </a:pPr>
            <a:r>
              <a:rPr lang="en-US" dirty="0" smtClean="0">
                <a:effectLst>
                  <a:outerShdw blurRad="38100" dist="38100" dir="2700000" algn="tl">
                    <a:srgbClr val="000000">
                      <a:alpha val="43137"/>
                    </a:srgbClr>
                  </a:outerShdw>
                </a:effectLst>
              </a:rPr>
              <a:t>Study</a:t>
            </a:r>
            <a:r>
              <a:rPr lang="en-US" dirty="0" smtClean="0"/>
              <a:t> </a:t>
            </a:r>
            <a:r>
              <a:rPr lang="en-US" dirty="0" smtClean="0">
                <a:effectLst>
                  <a:outerShdw blurRad="38100" dist="38100" dir="2700000" algn="tl">
                    <a:srgbClr val="000000">
                      <a:alpha val="43137"/>
                    </a:srgbClr>
                  </a:outerShdw>
                </a:effectLst>
              </a:rPr>
              <a:t>Area</a:t>
            </a:r>
            <a:r>
              <a:rPr lang="en-US" dirty="0" smtClean="0"/>
              <a:t> </a:t>
            </a:r>
            <a:endParaRPr lang="en-US" baseline="30000"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152400" y="152400"/>
            <a:ext cx="8839199" cy="6553200"/>
          </a:xfrm>
          <a:prstGeom prst="rect">
            <a:avLst/>
          </a:prstGeom>
          <a:noFill/>
          <a:ln w="12700">
            <a:solidFill>
              <a:schemeClr val="tx1"/>
            </a:solidFill>
            <a:miter lim="800000"/>
            <a:headEnd/>
            <a:tailEnd/>
          </a:ln>
        </p:spPr>
      </p:pic>
      <p:sp>
        <p:nvSpPr>
          <p:cNvPr id="4" name="Slide Number Placeholder 3"/>
          <p:cNvSpPr>
            <a:spLocks noGrp="1"/>
          </p:cNvSpPr>
          <p:nvPr>
            <p:ph type="sldNum" sz="quarter" idx="12"/>
          </p:nvPr>
        </p:nvSpPr>
        <p:spPr/>
        <p:txBody>
          <a:bodyPr/>
          <a:lstStyle/>
          <a:p>
            <a:pPr>
              <a:defRPr/>
            </a:pPr>
            <a:fld id="{35417A9E-F292-485D-9DA2-48AAE3848948}"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2220</TotalTime>
  <Words>1511</Words>
  <Application>Microsoft Office PowerPoint</Application>
  <PresentationFormat>On-screen Show (4:3)</PresentationFormat>
  <Paragraphs>125</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SPATIAL ASSESSMENT OF THE GULF OF MEXICO &amp; CORAL REEF FISHERIES WITH AN EMPHASIS ON THE 2010 DEEPWATER HORIZON OIL SPILL  </vt:lpstr>
      <vt:lpstr>Outline</vt:lpstr>
      <vt:lpstr>Deepwater Horizon</vt:lpstr>
      <vt:lpstr>Objective</vt:lpstr>
      <vt:lpstr>Environmental Factors</vt:lpstr>
      <vt:lpstr>Vessel Monitoring System</vt:lpstr>
      <vt:lpstr>Methodology </vt:lpstr>
      <vt:lpstr>Study Area </vt:lpstr>
      <vt:lpstr>Slide 9</vt:lpstr>
      <vt:lpstr>Slide 10</vt:lpstr>
      <vt:lpstr>Slide 11</vt:lpstr>
      <vt:lpstr>Slide 12</vt:lpstr>
      <vt:lpstr>Slide 13</vt:lpstr>
      <vt:lpstr>Slide 14</vt:lpstr>
      <vt:lpstr>Slide 15</vt:lpstr>
      <vt:lpstr>Slide 16</vt:lpstr>
      <vt:lpstr>Slide 17</vt:lpstr>
      <vt:lpstr>Conclusion </vt:lpstr>
      <vt:lpstr>Future Applications</vt:lpstr>
      <vt:lpstr>Acknowledgements </vt:lpstr>
      <vt:lpstr>Questions patrina.bly@noaa.gov</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 ASSESSMENT OF THE GULF OF MEXICO &amp; CORAL REEF FISHERIES WITH AN EMPHASIS ON THE 2010 DEEPWATER HORIZON OIL SPILL</dc:title>
  <dc:creator>pbly</dc:creator>
  <cp:lastModifiedBy>Patrina Bly</cp:lastModifiedBy>
  <cp:revision>156</cp:revision>
  <dcterms:created xsi:type="dcterms:W3CDTF">2010-07-21T19:04:43Z</dcterms:created>
  <dcterms:modified xsi:type="dcterms:W3CDTF">2010-08-04T11:15:22Z</dcterms:modified>
</cp:coreProperties>
</file>